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42.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09" r:id="rId2"/>
    <p:sldId id="480" r:id="rId3"/>
    <p:sldId id="485" r:id="rId4"/>
    <p:sldId id="484" r:id="rId5"/>
    <p:sldId id="288" r:id="rId6"/>
    <p:sldId id="263" r:id="rId7"/>
    <p:sldId id="355" r:id="rId8"/>
    <p:sldId id="328" r:id="rId9"/>
    <p:sldId id="391" r:id="rId10"/>
    <p:sldId id="312" r:id="rId11"/>
    <p:sldId id="347" r:id="rId12"/>
    <p:sldId id="299" r:id="rId13"/>
    <p:sldId id="411" r:id="rId14"/>
    <p:sldId id="336" r:id="rId15"/>
    <p:sldId id="475" r:id="rId16"/>
    <p:sldId id="308" r:id="rId17"/>
    <p:sldId id="486" r:id="rId18"/>
    <p:sldId id="476" r:id="rId19"/>
    <p:sldId id="477" r:id="rId20"/>
    <p:sldId id="381" r:id="rId21"/>
    <p:sldId id="378" r:id="rId22"/>
    <p:sldId id="413" r:id="rId23"/>
    <p:sldId id="386" r:id="rId24"/>
    <p:sldId id="487" r:id="rId25"/>
    <p:sldId id="415" r:id="rId26"/>
    <p:sldId id="388" r:id="rId27"/>
    <p:sldId id="479" r:id="rId28"/>
    <p:sldId id="478" r:id="rId29"/>
    <p:sldId id="392" r:id="rId30"/>
    <p:sldId id="311" r:id="rId31"/>
    <p:sldId id="393" r:id="rId32"/>
    <p:sldId id="471" r:id="rId33"/>
    <p:sldId id="416" r:id="rId34"/>
    <p:sldId id="428" r:id="rId35"/>
    <p:sldId id="395" r:id="rId36"/>
    <p:sldId id="394" r:id="rId37"/>
    <p:sldId id="430" r:id="rId38"/>
    <p:sldId id="432" r:id="rId39"/>
    <p:sldId id="433" r:id="rId40"/>
    <p:sldId id="436" r:id="rId41"/>
    <p:sldId id="338" r:id="rId42"/>
    <p:sldId id="435" r:id="rId43"/>
    <p:sldId id="398" r:id="rId44"/>
    <p:sldId id="397" r:id="rId45"/>
    <p:sldId id="439" r:id="rId46"/>
    <p:sldId id="465" r:id="rId47"/>
    <p:sldId id="455" r:id="rId48"/>
    <p:sldId id="438" r:id="rId49"/>
    <p:sldId id="440" r:id="rId50"/>
    <p:sldId id="296" r:id="rId51"/>
    <p:sldId id="442" r:id="rId52"/>
    <p:sldId id="456" r:id="rId53"/>
    <p:sldId id="457" r:id="rId54"/>
    <p:sldId id="420" r:id="rId55"/>
    <p:sldId id="400" r:id="rId56"/>
    <p:sldId id="446" r:id="rId57"/>
    <p:sldId id="463" r:id="rId58"/>
    <p:sldId id="303" r:id="rId59"/>
    <p:sldId id="464" r:id="rId60"/>
    <p:sldId id="482" r:id="rId61"/>
    <p:sldId id="421" r:id="rId62"/>
    <p:sldId id="401" r:id="rId63"/>
    <p:sldId id="403" r:id="rId64"/>
    <p:sldId id="399" r:id="rId65"/>
    <p:sldId id="309" r:id="rId66"/>
    <p:sldId id="313" r:id="rId67"/>
    <p:sldId id="469" r:id="rId68"/>
    <p:sldId id="470" r:id="rId69"/>
    <p:sldId id="492" r:id="rId70"/>
    <p:sldId id="314" r:id="rId71"/>
    <p:sldId id="410" r:id="rId72"/>
    <p:sldId id="468" r:id="rId73"/>
    <p:sldId id="281" r:id="rId74"/>
    <p:sldId id="448" r:id="rId75"/>
    <p:sldId id="365" r:id="rId76"/>
    <p:sldId id="491" r:id="rId77"/>
    <p:sldId id="489" r:id="rId78"/>
    <p:sldId id="490" r:id="rId79"/>
    <p:sldId id="473" r:id="rId80"/>
    <p:sldId id="472" r:id="rId81"/>
    <p:sldId id="404" r:id="rId82"/>
    <p:sldId id="493" r:id="rId83"/>
    <p:sldId id="405" r:id="rId84"/>
    <p:sldId id="474" r:id="rId85"/>
    <p:sldId id="283" r:id="rId86"/>
    <p:sldId id="407" r:id="rId8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37"/>
    <p:restoredTop sz="94851"/>
  </p:normalViewPr>
  <p:slideViewPr>
    <p:cSldViewPr snapToGrid="0" snapToObjects="1">
      <p:cViewPr>
        <p:scale>
          <a:sx n="100" d="100"/>
          <a:sy n="100" d="100"/>
        </p:scale>
        <p:origin x="736" y="5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4515035-BAC6-224C-A96E-10CA4B075D1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69ABA192-0E06-D944-8BC7-CCE490190D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D77747B8-946E-6447-BCC6-CEF264D7E426}"/>
              </a:ext>
            </a:extLst>
          </p:cNvPr>
          <p:cNvSpPr>
            <a:spLocks noGrp="1"/>
          </p:cNvSpPr>
          <p:nvPr>
            <p:ph type="dt" sz="half" idx="10"/>
          </p:nvPr>
        </p:nvSpPr>
        <p:spPr/>
        <p:txBody>
          <a:bodyPr/>
          <a:lstStyle/>
          <a:p>
            <a:fld id="{FE6FC7C8-134A-B146-BDDA-94180DA47238}" type="datetimeFigureOut">
              <a:rPr lang="it-IT" smtClean="0"/>
              <a:t>25/09/26</a:t>
            </a:fld>
            <a:endParaRPr lang="it-IT"/>
          </a:p>
        </p:txBody>
      </p:sp>
      <p:sp>
        <p:nvSpPr>
          <p:cNvPr id="5" name="Segnaposto piè di pagina 4">
            <a:extLst>
              <a:ext uri="{FF2B5EF4-FFF2-40B4-BE49-F238E27FC236}">
                <a16:creationId xmlns:a16="http://schemas.microsoft.com/office/drawing/2014/main" id="{F725177C-D0F5-9442-BEB0-424146E0B71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B042451-872C-6E4B-9D7E-A97997F7019B}"/>
              </a:ext>
            </a:extLst>
          </p:cNvPr>
          <p:cNvSpPr>
            <a:spLocks noGrp="1"/>
          </p:cNvSpPr>
          <p:nvPr>
            <p:ph type="sldNum" sz="quarter" idx="12"/>
          </p:nvPr>
        </p:nvSpPr>
        <p:spPr/>
        <p:txBody>
          <a:bodyPr/>
          <a:lstStyle/>
          <a:p>
            <a:fld id="{6B2C5BD6-68AD-204C-AF52-C3F3FC1AB0F3}" type="slidenum">
              <a:rPr lang="it-IT" smtClean="0"/>
              <a:t>‹N›</a:t>
            </a:fld>
            <a:endParaRPr lang="it-IT"/>
          </a:p>
        </p:txBody>
      </p:sp>
    </p:spTree>
    <p:extLst>
      <p:ext uri="{BB962C8B-B14F-4D97-AF65-F5344CB8AC3E}">
        <p14:creationId xmlns:p14="http://schemas.microsoft.com/office/powerpoint/2010/main" val="1655914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5E0E080-9FEB-D945-B594-C639572026C3}"/>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84132BB8-0334-AC4C-9F96-009748C476A5}"/>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FBE3722-ABE5-BE40-9AED-04B73E05DCA3}"/>
              </a:ext>
            </a:extLst>
          </p:cNvPr>
          <p:cNvSpPr>
            <a:spLocks noGrp="1"/>
          </p:cNvSpPr>
          <p:nvPr>
            <p:ph type="dt" sz="half" idx="10"/>
          </p:nvPr>
        </p:nvSpPr>
        <p:spPr/>
        <p:txBody>
          <a:bodyPr/>
          <a:lstStyle/>
          <a:p>
            <a:fld id="{FE6FC7C8-134A-B146-BDDA-94180DA47238}" type="datetimeFigureOut">
              <a:rPr lang="it-IT" smtClean="0"/>
              <a:t>25/09/26</a:t>
            </a:fld>
            <a:endParaRPr lang="it-IT"/>
          </a:p>
        </p:txBody>
      </p:sp>
      <p:sp>
        <p:nvSpPr>
          <p:cNvPr id="5" name="Segnaposto piè di pagina 4">
            <a:extLst>
              <a:ext uri="{FF2B5EF4-FFF2-40B4-BE49-F238E27FC236}">
                <a16:creationId xmlns:a16="http://schemas.microsoft.com/office/drawing/2014/main" id="{744F4E27-338D-6247-A93B-90CB1782097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9F48804-677E-C64E-BA89-6B17EFEDC105}"/>
              </a:ext>
            </a:extLst>
          </p:cNvPr>
          <p:cNvSpPr>
            <a:spLocks noGrp="1"/>
          </p:cNvSpPr>
          <p:nvPr>
            <p:ph type="sldNum" sz="quarter" idx="12"/>
          </p:nvPr>
        </p:nvSpPr>
        <p:spPr/>
        <p:txBody>
          <a:bodyPr/>
          <a:lstStyle/>
          <a:p>
            <a:fld id="{6B2C5BD6-68AD-204C-AF52-C3F3FC1AB0F3}" type="slidenum">
              <a:rPr lang="it-IT" smtClean="0"/>
              <a:t>‹N›</a:t>
            </a:fld>
            <a:endParaRPr lang="it-IT"/>
          </a:p>
        </p:txBody>
      </p:sp>
    </p:spTree>
    <p:extLst>
      <p:ext uri="{BB962C8B-B14F-4D97-AF65-F5344CB8AC3E}">
        <p14:creationId xmlns:p14="http://schemas.microsoft.com/office/powerpoint/2010/main" val="2660309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15CF1C0-83E4-FC4F-9F04-FB021896EC0A}"/>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5D172817-FC3A-BB49-A11B-8D708C07A2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84EF1FA8-CDD6-E245-96B2-0F545628A19B}"/>
              </a:ext>
            </a:extLst>
          </p:cNvPr>
          <p:cNvSpPr>
            <a:spLocks noGrp="1"/>
          </p:cNvSpPr>
          <p:nvPr>
            <p:ph type="dt" sz="half" idx="10"/>
          </p:nvPr>
        </p:nvSpPr>
        <p:spPr/>
        <p:txBody>
          <a:bodyPr/>
          <a:lstStyle/>
          <a:p>
            <a:fld id="{FE6FC7C8-134A-B146-BDDA-94180DA47238}" type="datetimeFigureOut">
              <a:rPr lang="it-IT" smtClean="0"/>
              <a:t>25/09/26</a:t>
            </a:fld>
            <a:endParaRPr lang="it-IT"/>
          </a:p>
        </p:txBody>
      </p:sp>
      <p:sp>
        <p:nvSpPr>
          <p:cNvPr id="5" name="Segnaposto piè di pagina 4">
            <a:extLst>
              <a:ext uri="{FF2B5EF4-FFF2-40B4-BE49-F238E27FC236}">
                <a16:creationId xmlns:a16="http://schemas.microsoft.com/office/drawing/2014/main" id="{42096EE0-A9DA-5545-8CDC-EC63FDC1760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4112DF0-A610-C947-A510-5EF870AE7CFB}"/>
              </a:ext>
            </a:extLst>
          </p:cNvPr>
          <p:cNvSpPr>
            <a:spLocks noGrp="1"/>
          </p:cNvSpPr>
          <p:nvPr>
            <p:ph type="sldNum" sz="quarter" idx="12"/>
          </p:nvPr>
        </p:nvSpPr>
        <p:spPr/>
        <p:txBody>
          <a:bodyPr/>
          <a:lstStyle/>
          <a:p>
            <a:fld id="{6B2C5BD6-68AD-204C-AF52-C3F3FC1AB0F3}" type="slidenum">
              <a:rPr lang="it-IT" smtClean="0"/>
              <a:t>‹N›</a:t>
            </a:fld>
            <a:endParaRPr lang="it-IT"/>
          </a:p>
        </p:txBody>
      </p:sp>
    </p:spTree>
    <p:extLst>
      <p:ext uri="{BB962C8B-B14F-4D97-AF65-F5344CB8AC3E}">
        <p14:creationId xmlns:p14="http://schemas.microsoft.com/office/powerpoint/2010/main" val="1603011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AFE3BE5-EBFE-EC44-8169-6709F66B2546}"/>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0AEAB46-0E7E-F84F-858A-B34F07CBCA5D}"/>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9047107C-47F9-3A4D-B50A-47C27267E897}"/>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0A636CAE-8B65-8E48-93DE-C3C66072B43C}"/>
              </a:ext>
            </a:extLst>
          </p:cNvPr>
          <p:cNvSpPr>
            <a:spLocks noGrp="1"/>
          </p:cNvSpPr>
          <p:nvPr>
            <p:ph type="dt" sz="half" idx="10"/>
          </p:nvPr>
        </p:nvSpPr>
        <p:spPr/>
        <p:txBody>
          <a:bodyPr/>
          <a:lstStyle/>
          <a:p>
            <a:fld id="{FE6FC7C8-134A-B146-BDDA-94180DA47238}" type="datetimeFigureOut">
              <a:rPr lang="it-IT" smtClean="0"/>
              <a:t>25/09/26</a:t>
            </a:fld>
            <a:endParaRPr lang="it-IT"/>
          </a:p>
        </p:txBody>
      </p:sp>
      <p:sp>
        <p:nvSpPr>
          <p:cNvPr id="6" name="Segnaposto piè di pagina 5">
            <a:extLst>
              <a:ext uri="{FF2B5EF4-FFF2-40B4-BE49-F238E27FC236}">
                <a16:creationId xmlns:a16="http://schemas.microsoft.com/office/drawing/2014/main" id="{F12A85B7-DFFD-2B4F-BFAD-284B93AEE63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317A1DC-3963-FF4C-B0D1-CE6FABBA6955}"/>
              </a:ext>
            </a:extLst>
          </p:cNvPr>
          <p:cNvSpPr>
            <a:spLocks noGrp="1"/>
          </p:cNvSpPr>
          <p:nvPr>
            <p:ph type="sldNum" sz="quarter" idx="12"/>
          </p:nvPr>
        </p:nvSpPr>
        <p:spPr/>
        <p:txBody>
          <a:bodyPr/>
          <a:lstStyle/>
          <a:p>
            <a:fld id="{6B2C5BD6-68AD-204C-AF52-C3F3FC1AB0F3}" type="slidenum">
              <a:rPr lang="it-IT" smtClean="0"/>
              <a:t>‹N›</a:t>
            </a:fld>
            <a:endParaRPr lang="it-IT"/>
          </a:p>
        </p:txBody>
      </p:sp>
    </p:spTree>
    <p:extLst>
      <p:ext uri="{BB962C8B-B14F-4D97-AF65-F5344CB8AC3E}">
        <p14:creationId xmlns:p14="http://schemas.microsoft.com/office/powerpoint/2010/main" val="3516909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118934-B0E5-6840-A693-2BD8872BAF88}"/>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09E6A7A1-315C-BE46-8975-334922EB86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2AC0B835-0E58-3C49-A0FE-C51762B73C62}"/>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79992B3A-482B-0845-96DC-E16DCF2D96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6A8CD68F-196D-9C47-9AE2-E92F727FE1F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2EA8B202-FEC3-BA47-A7EE-7D30B2F49417}"/>
              </a:ext>
            </a:extLst>
          </p:cNvPr>
          <p:cNvSpPr>
            <a:spLocks noGrp="1"/>
          </p:cNvSpPr>
          <p:nvPr>
            <p:ph type="dt" sz="half" idx="10"/>
          </p:nvPr>
        </p:nvSpPr>
        <p:spPr/>
        <p:txBody>
          <a:bodyPr/>
          <a:lstStyle/>
          <a:p>
            <a:fld id="{FE6FC7C8-134A-B146-BDDA-94180DA47238}" type="datetimeFigureOut">
              <a:rPr lang="it-IT" smtClean="0"/>
              <a:t>25/09/26</a:t>
            </a:fld>
            <a:endParaRPr lang="it-IT"/>
          </a:p>
        </p:txBody>
      </p:sp>
      <p:sp>
        <p:nvSpPr>
          <p:cNvPr id="8" name="Segnaposto piè di pagina 7">
            <a:extLst>
              <a:ext uri="{FF2B5EF4-FFF2-40B4-BE49-F238E27FC236}">
                <a16:creationId xmlns:a16="http://schemas.microsoft.com/office/drawing/2014/main" id="{87C5D195-4AF1-8C44-AA1D-80F38EFAE66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37A9AAF1-700F-A447-942A-A4D8443F7A25}"/>
              </a:ext>
            </a:extLst>
          </p:cNvPr>
          <p:cNvSpPr>
            <a:spLocks noGrp="1"/>
          </p:cNvSpPr>
          <p:nvPr>
            <p:ph type="sldNum" sz="quarter" idx="12"/>
          </p:nvPr>
        </p:nvSpPr>
        <p:spPr/>
        <p:txBody>
          <a:bodyPr/>
          <a:lstStyle/>
          <a:p>
            <a:fld id="{6B2C5BD6-68AD-204C-AF52-C3F3FC1AB0F3}" type="slidenum">
              <a:rPr lang="it-IT" smtClean="0"/>
              <a:t>‹N›</a:t>
            </a:fld>
            <a:endParaRPr lang="it-IT"/>
          </a:p>
        </p:txBody>
      </p:sp>
    </p:spTree>
    <p:extLst>
      <p:ext uri="{BB962C8B-B14F-4D97-AF65-F5344CB8AC3E}">
        <p14:creationId xmlns:p14="http://schemas.microsoft.com/office/powerpoint/2010/main" val="3099920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04DFB08-C9EE-4C47-9463-0798809149B7}"/>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6FC8A8F6-7E9C-3E4B-857B-E22E6139F755}"/>
              </a:ext>
            </a:extLst>
          </p:cNvPr>
          <p:cNvSpPr>
            <a:spLocks noGrp="1"/>
          </p:cNvSpPr>
          <p:nvPr>
            <p:ph type="dt" sz="half" idx="10"/>
          </p:nvPr>
        </p:nvSpPr>
        <p:spPr/>
        <p:txBody>
          <a:bodyPr/>
          <a:lstStyle/>
          <a:p>
            <a:fld id="{FE6FC7C8-134A-B146-BDDA-94180DA47238}" type="datetimeFigureOut">
              <a:rPr lang="it-IT" smtClean="0"/>
              <a:t>25/09/26</a:t>
            </a:fld>
            <a:endParaRPr lang="it-IT"/>
          </a:p>
        </p:txBody>
      </p:sp>
      <p:sp>
        <p:nvSpPr>
          <p:cNvPr id="4" name="Segnaposto piè di pagina 3">
            <a:extLst>
              <a:ext uri="{FF2B5EF4-FFF2-40B4-BE49-F238E27FC236}">
                <a16:creationId xmlns:a16="http://schemas.microsoft.com/office/drawing/2014/main" id="{210875D3-3700-384A-9F25-C289A28B0C6E}"/>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B4582E22-3CDC-7D47-8C94-83FD76C6F9E8}"/>
              </a:ext>
            </a:extLst>
          </p:cNvPr>
          <p:cNvSpPr>
            <a:spLocks noGrp="1"/>
          </p:cNvSpPr>
          <p:nvPr>
            <p:ph type="sldNum" sz="quarter" idx="12"/>
          </p:nvPr>
        </p:nvSpPr>
        <p:spPr/>
        <p:txBody>
          <a:bodyPr/>
          <a:lstStyle/>
          <a:p>
            <a:fld id="{6B2C5BD6-68AD-204C-AF52-C3F3FC1AB0F3}" type="slidenum">
              <a:rPr lang="it-IT" smtClean="0"/>
              <a:t>‹N›</a:t>
            </a:fld>
            <a:endParaRPr lang="it-IT"/>
          </a:p>
        </p:txBody>
      </p:sp>
    </p:spTree>
    <p:extLst>
      <p:ext uri="{BB962C8B-B14F-4D97-AF65-F5344CB8AC3E}">
        <p14:creationId xmlns:p14="http://schemas.microsoft.com/office/powerpoint/2010/main" val="75039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3B3CD302-4F49-784A-B2D4-D1F9C3200C60}"/>
              </a:ext>
            </a:extLst>
          </p:cNvPr>
          <p:cNvSpPr>
            <a:spLocks noGrp="1"/>
          </p:cNvSpPr>
          <p:nvPr>
            <p:ph type="dt" sz="half" idx="10"/>
          </p:nvPr>
        </p:nvSpPr>
        <p:spPr/>
        <p:txBody>
          <a:bodyPr/>
          <a:lstStyle/>
          <a:p>
            <a:fld id="{FE6FC7C8-134A-B146-BDDA-94180DA47238}" type="datetimeFigureOut">
              <a:rPr lang="it-IT" smtClean="0"/>
              <a:t>25/09/26</a:t>
            </a:fld>
            <a:endParaRPr lang="it-IT"/>
          </a:p>
        </p:txBody>
      </p:sp>
      <p:sp>
        <p:nvSpPr>
          <p:cNvPr id="3" name="Segnaposto piè di pagina 2">
            <a:extLst>
              <a:ext uri="{FF2B5EF4-FFF2-40B4-BE49-F238E27FC236}">
                <a16:creationId xmlns:a16="http://schemas.microsoft.com/office/drawing/2014/main" id="{57291FE2-E5BD-C541-A70C-B641CBED61BD}"/>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D31C2B37-A0A9-824C-AF08-97960891F8F1}"/>
              </a:ext>
            </a:extLst>
          </p:cNvPr>
          <p:cNvSpPr>
            <a:spLocks noGrp="1"/>
          </p:cNvSpPr>
          <p:nvPr>
            <p:ph type="sldNum" sz="quarter" idx="12"/>
          </p:nvPr>
        </p:nvSpPr>
        <p:spPr/>
        <p:txBody>
          <a:bodyPr/>
          <a:lstStyle/>
          <a:p>
            <a:fld id="{6B2C5BD6-68AD-204C-AF52-C3F3FC1AB0F3}" type="slidenum">
              <a:rPr lang="it-IT" smtClean="0"/>
              <a:t>‹N›</a:t>
            </a:fld>
            <a:endParaRPr lang="it-IT"/>
          </a:p>
        </p:txBody>
      </p:sp>
    </p:spTree>
    <p:extLst>
      <p:ext uri="{BB962C8B-B14F-4D97-AF65-F5344CB8AC3E}">
        <p14:creationId xmlns:p14="http://schemas.microsoft.com/office/powerpoint/2010/main" val="2747143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C4F460-C9B6-854B-9E6D-BC747D6254B8}"/>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465E8F78-2BC6-E644-9416-98F2EE3730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D20B15C-FAC2-1C4B-A797-722B5E7C02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F4C46DBD-D4E6-A446-BFFD-2D4F6FB20068}"/>
              </a:ext>
            </a:extLst>
          </p:cNvPr>
          <p:cNvSpPr>
            <a:spLocks noGrp="1"/>
          </p:cNvSpPr>
          <p:nvPr>
            <p:ph type="dt" sz="half" idx="10"/>
          </p:nvPr>
        </p:nvSpPr>
        <p:spPr/>
        <p:txBody>
          <a:bodyPr/>
          <a:lstStyle/>
          <a:p>
            <a:fld id="{FE6FC7C8-134A-B146-BDDA-94180DA47238}" type="datetimeFigureOut">
              <a:rPr lang="it-IT" smtClean="0"/>
              <a:t>25/09/26</a:t>
            </a:fld>
            <a:endParaRPr lang="it-IT"/>
          </a:p>
        </p:txBody>
      </p:sp>
      <p:sp>
        <p:nvSpPr>
          <p:cNvPr id="6" name="Segnaposto piè di pagina 5">
            <a:extLst>
              <a:ext uri="{FF2B5EF4-FFF2-40B4-BE49-F238E27FC236}">
                <a16:creationId xmlns:a16="http://schemas.microsoft.com/office/drawing/2014/main" id="{ECE897C5-C1F3-5244-8E1B-80767DF1074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C78503C-25D8-5B46-88F0-9AC4E4D6C7FF}"/>
              </a:ext>
            </a:extLst>
          </p:cNvPr>
          <p:cNvSpPr>
            <a:spLocks noGrp="1"/>
          </p:cNvSpPr>
          <p:nvPr>
            <p:ph type="sldNum" sz="quarter" idx="12"/>
          </p:nvPr>
        </p:nvSpPr>
        <p:spPr/>
        <p:txBody>
          <a:bodyPr/>
          <a:lstStyle/>
          <a:p>
            <a:fld id="{6B2C5BD6-68AD-204C-AF52-C3F3FC1AB0F3}" type="slidenum">
              <a:rPr lang="it-IT" smtClean="0"/>
              <a:t>‹N›</a:t>
            </a:fld>
            <a:endParaRPr lang="it-IT"/>
          </a:p>
        </p:txBody>
      </p:sp>
    </p:spTree>
    <p:extLst>
      <p:ext uri="{BB962C8B-B14F-4D97-AF65-F5344CB8AC3E}">
        <p14:creationId xmlns:p14="http://schemas.microsoft.com/office/powerpoint/2010/main" val="3356644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48DEFB-A90D-2944-8117-75B09B923749}"/>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E7CEC89B-2C7C-D041-95B1-8644EEF3B9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C53FFF22-8356-044F-B629-24023DD287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DEEED2BD-E362-F94E-956C-6051ADF57411}"/>
              </a:ext>
            </a:extLst>
          </p:cNvPr>
          <p:cNvSpPr>
            <a:spLocks noGrp="1"/>
          </p:cNvSpPr>
          <p:nvPr>
            <p:ph type="dt" sz="half" idx="10"/>
          </p:nvPr>
        </p:nvSpPr>
        <p:spPr/>
        <p:txBody>
          <a:bodyPr/>
          <a:lstStyle/>
          <a:p>
            <a:fld id="{FE6FC7C8-134A-B146-BDDA-94180DA47238}" type="datetimeFigureOut">
              <a:rPr lang="it-IT" smtClean="0"/>
              <a:t>25/09/26</a:t>
            </a:fld>
            <a:endParaRPr lang="it-IT"/>
          </a:p>
        </p:txBody>
      </p:sp>
      <p:sp>
        <p:nvSpPr>
          <p:cNvPr id="6" name="Segnaposto piè di pagina 5">
            <a:extLst>
              <a:ext uri="{FF2B5EF4-FFF2-40B4-BE49-F238E27FC236}">
                <a16:creationId xmlns:a16="http://schemas.microsoft.com/office/drawing/2014/main" id="{001BDB5E-B57B-804E-A993-67C79C04C0D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A0276CE6-F1CA-5944-A613-1E7575B36D3E}"/>
              </a:ext>
            </a:extLst>
          </p:cNvPr>
          <p:cNvSpPr>
            <a:spLocks noGrp="1"/>
          </p:cNvSpPr>
          <p:nvPr>
            <p:ph type="sldNum" sz="quarter" idx="12"/>
          </p:nvPr>
        </p:nvSpPr>
        <p:spPr/>
        <p:txBody>
          <a:bodyPr/>
          <a:lstStyle/>
          <a:p>
            <a:fld id="{6B2C5BD6-68AD-204C-AF52-C3F3FC1AB0F3}" type="slidenum">
              <a:rPr lang="it-IT" smtClean="0"/>
              <a:t>‹N›</a:t>
            </a:fld>
            <a:endParaRPr lang="it-IT"/>
          </a:p>
        </p:txBody>
      </p:sp>
    </p:spTree>
    <p:extLst>
      <p:ext uri="{BB962C8B-B14F-4D97-AF65-F5344CB8AC3E}">
        <p14:creationId xmlns:p14="http://schemas.microsoft.com/office/powerpoint/2010/main" val="3096395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DE5A70D-28E8-CB46-A949-007910DA487C}"/>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AF23B2E8-DD8B-6D4E-894A-26A6B4AB6548}"/>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AF0281D-70A8-DD4C-9BC5-21D303156DA8}"/>
              </a:ext>
            </a:extLst>
          </p:cNvPr>
          <p:cNvSpPr>
            <a:spLocks noGrp="1"/>
          </p:cNvSpPr>
          <p:nvPr>
            <p:ph type="dt" sz="half" idx="10"/>
          </p:nvPr>
        </p:nvSpPr>
        <p:spPr/>
        <p:txBody>
          <a:bodyPr/>
          <a:lstStyle/>
          <a:p>
            <a:fld id="{FE6FC7C8-134A-B146-BDDA-94180DA47238}" type="datetimeFigureOut">
              <a:rPr lang="it-IT" smtClean="0"/>
              <a:t>25/09/26</a:t>
            </a:fld>
            <a:endParaRPr lang="it-IT"/>
          </a:p>
        </p:txBody>
      </p:sp>
      <p:sp>
        <p:nvSpPr>
          <p:cNvPr id="5" name="Segnaposto piè di pagina 4">
            <a:extLst>
              <a:ext uri="{FF2B5EF4-FFF2-40B4-BE49-F238E27FC236}">
                <a16:creationId xmlns:a16="http://schemas.microsoft.com/office/drawing/2014/main" id="{CCF1FE1C-7351-BD46-BE65-FB761179D05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86A6C09-4E5B-274D-9A32-D2B94AD6D6C8}"/>
              </a:ext>
            </a:extLst>
          </p:cNvPr>
          <p:cNvSpPr>
            <a:spLocks noGrp="1"/>
          </p:cNvSpPr>
          <p:nvPr>
            <p:ph type="sldNum" sz="quarter" idx="12"/>
          </p:nvPr>
        </p:nvSpPr>
        <p:spPr/>
        <p:txBody>
          <a:bodyPr/>
          <a:lstStyle/>
          <a:p>
            <a:fld id="{6B2C5BD6-68AD-204C-AF52-C3F3FC1AB0F3}" type="slidenum">
              <a:rPr lang="it-IT" smtClean="0"/>
              <a:t>‹N›</a:t>
            </a:fld>
            <a:endParaRPr lang="it-IT"/>
          </a:p>
        </p:txBody>
      </p:sp>
    </p:spTree>
    <p:extLst>
      <p:ext uri="{BB962C8B-B14F-4D97-AF65-F5344CB8AC3E}">
        <p14:creationId xmlns:p14="http://schemas.microsoft.com/office/powerpoint/2010/main" val="2477178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DB91252F-B4B0-9841-8E68-7E4151C85E97}"/>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7794D7DC-9C2D-D140-9ED6-6186952062FD}"/>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653B277-D63E-684E-B1F1-A7C46BAB396D}"/>
              </a:ext>
            </a:extLst>
          </p:cNvPr>
          <p:cNvSpPr>
            <a:spLocks noGrp="1"/>
          </p:cNvSpPr>
          <p:nvPr>
            <p:ph type="dt" sz="half" idx="10"/>
          </p:nvPr>
        </p:nvSpPr>
        <p:spPr/>
        <p:txBody>
          <a:bodyPr/>
          <a:lstStyle/>
          <a:p>
            <a:fld id="{FE6FC7C8-134A-B146-BDDA-94180DA47238}" type="datetimeFigureOut">
              <a:rPr lang="it-IT" smtClean="0"/>
              <a:t>25/09/26</a:t>
            </a:fld>
            <a:endParaRPr lang="it-IT"/>
          </a:p>
        </p:txBody>
      </p:sp>
      <p:sp>
        <p:nvSpPr>
          <p:cNvPr id="5" name="Segnaposto piè di pagina 4">
            <a:extLst>
              <a:ext uri="{FF2B5EF4-FFF2-40B4-BE49-F238E27FC236}">
                <a16:creationId xmlns:a16="http://schemas.microsoft.com/office/drawing/2014/main" id="{A534DFE1-E0DE-BD45-A67C-140E7EC3C28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8CB09BE-9506-CD4B-8877-3C0965DABADE}"/>
              </a:ext>
            </a:extLst>
          </p:cNvPr>
          <p:cNvSpPr>
            <a:spLocks noGrp="1"/>
          </p:cNvSpPr>
          <p:nvPr>
            <p:ph type="sldNum" sz="quarter" idx="12"/>
          </p:nvPr>
        </p:nvSpPr>
        <p:spPr/>
        <p:txBody>
          <a:bodyPr/>
          <a:lstStyle/>
          <a:p>
            <a:fld id="{6B2C5BD6-68AD-204C-AF52-C3F3FC1AB0F3}" type="slidenum">
              <a:rPr lang="it-IT" smtClean="0"/>
              <a:t>‹N›</a:t>
            </a:fld>
            <a:endParaRPr lang="it-IT"/>
          </a:p>
        </p:txBody>
      </p:sp>
    </p:spTree>
    <p:extLst>
      <p:ext uri="{BB962C8B-B14F-4D97-AF65-F5344CB8AC3E}">
        <p14:creationId xmlns:p14="http://schemas.microsoft.com/office/powerpoint/2010/main" val="438120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F5757100-A6BB-6E4C-B27F-C118EC9A8F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43B63888-809A-3748-9942-391C3F71BB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386E5D8-DDDC-1E43-834F-28E0E0D09C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6FC7C8-134A-B146-BDDA-94180DA47238}" type="datetimeFigureOut">
              <a:rPr lang="it-IT" smtClean="0"/>
              <a:t>25/09/26</a:t>
            </a:fld>
            <a:endParaRPr lang="it-IT"/>
          </a:p>
        </p:txBody>
      </p:sp>
      <p:sp>
        <p:nvSpPr>
          <p:cNvPr id="5" name="Segnaposto piè di pagina 4">
            <a:extLst>
              <a:ext uri="{FF2B5EF4-FFF2-40B4-BE49-F238E27FC236}">
                <a16:creationId xmlns:a16="http://schemas.microsoft.com/office/drawing/2014/main" id="{6FC9911D-7F94-9A4C-974A-BFD68B410D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19AAAA03-EC29-7A49-8EFA-546840FD19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2C5BD6-68AD-204C-AF52-C3F3FC1AB0F3}" type="slidenum">
              <a:rPr lang="it-IT" smtClean="0"/>
              <a:t>‹N›</a:t>
            </a:fld>
            <a:endParaRPr lang="it-IT"/>
          </a:p>
        </p:txBody>
      </p:sp>
    </p:spTree>
    <p:extLst>
      <p:ext uri="{BB962C8B-B14F-4D97-AF65-F5344CB8AC3E}">
        <p14:creationId xmlns:p14="http://schemas.microsoft.com/office/powerpoint/2010/main" val="38859437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7.xml"/><Relationship Id="rId4" Type="http://schemas.openxmlformats.org/officeDocument/2006/relationships/image" Target="../media/image34.jpg"/></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4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2.xml"/><Relationship Id="rId4" Type="http://schemas.openxmlformats.org/officeDocument/2006/relationships/image" Target="../media/image84.jpg"/></Relationships>
</file>

<file path=ppt/slides/_rels/slide7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7.xml"/><Relationship Id="rId5" Type="http://schemas.openxmlformats.org/officeDocument/2006/relationships/image" Target="../media/image73.jpg"/><Relationship Id="rId4" Type="http://schemas.openxmlformats.org/officeDocument/2006/relationships/image" Target="../media/image89.jpg"/></Relationships>
</file>

<file path=ppt/slides/_rels/slide73.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89FB8ADE-1C20-7E9F-F5B3-5AE4C36E6E00}"/>
              </a:ext>
            </a:extLst>
          </p:cNvPr>
          <p:cNvPicPr>
            <a:picLocks noChangeAspect="1"/>
          </p:cNvPicPr>
          <p:nvPr/>
        </p:nvPicPr>
        <p:blipFill>
          <a:blip r:embed="rId2"/>
          <a:stretch>
            <a:fillRect/>
          </a:stretch>
        </p:blipFill>
        <p:spPr>
          <a:xfrm>
            <a:off x="3274505" y="371475"/>
            <a:ext cx="5133584" cy="6115050"/>
          </a:xfrm>
          <a:prstGeom prst="rect">
            <a:avLst/>
          </a:prstGeom>
        </p:spPr>
      </p:pic>
    </p:spTree>
    <p:extLst>
      <p:ext uri="{BB962C8B-B14F-4D97-AF65-F5344CB8AC3E}">
        <p14:creationId xmlns:p14="http://schemas.microsoft.com/office/powerpoint/2010/main" val="2064685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4CDAFCC6-6416-6AC1-1C8F-331349558C70}"/>
              </a:ext>
            </a:extLst>
          </p:cNvPr>
          <p:cNvPicPr>
            <a:picLocks noChangeAspect="1"/>
          </p:cNvPicPr>
          <p:nvPr/>
        </p:nvPicPr>
        <p:blipFill>
          <a:blip r:embed="rId2"/>
          <a:stretch>
            <a:fillRect/>
          </a:stretch>
        </p:blipFill>
        <p:spPr>
          <a:xfrm>
            <a:off x="377366" y="210862"/>
            <a:ext cx="11052633" cy="6004202"/>
          </a:xfrm>
          <a:prstGeom prst="rect">
            <a:avLst/>
          </a:prstGeom>
        </p:spPr>
      </p:pic>
      <p:sp>
        <p:nvSpPr>
          <p:cNvPr id="3" name="CasellaDiTesto 2">
            <a:extLst>
              <a:ext uri="{FF2B5EF4-FFF2-40B4-BE49-F238E27FC236}">
                <a16:creationId xmlns:a16="http://schemas.microsoft.com/office/drawing/2014/main" id="{F844B4E4-552E-4DC4-3AC0-07EB77D674BB}"/>
              </a:ext>
            </a:extLst>
          </p:cNvPr>
          <p:cNvSpPr txBox="1"/>
          <p:nvPr/>
        </p:nvSpPr>
        <p:spPr>
          <a:xfrm>
            <a:off x="3857625" y="6429375"/>
            <a:ext cx="7113871" cy="369332"/>
          </a:xfrm>
          <a:prstGeom prst="rect">
            <a:avLst/>
          </a:prstGeom>
          <a:noFill/>
        </p:spPr>
        <p:txBody>
          <a:bodyPr wrap="none" rtlCol="0">
            <a:spAutoFit/>
          </a:bodyPr>
          <a:lstStyle/>
          <a:p>
            <a:r>
              <a:rPr lang="it-IT" dirty="0"/>
              <a:t>Mino Marra – Paolo sulla via di Damasco, vetrata nella chiesa parrocchiale</a:t>
            </a:r>
          </a:p>
        </p:txBody>
      </p:sp>
    </p:spTree>
    <p:extLst>
      <p:ext uri="{BB962C8B-B14F-4D97-AF65-F5344CB8AC3E}">
        <p14:creationId xmlns:p14="http://schemas.microsoft.com/office/powerpoint/2010/main" val="367907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31DA669B-70EC-B4F5-FDED-7FEE27A1FEF0}"/>
              </a:ext>
            </a:extLst>
          </p:cNvPr>
          <p:cNvPicPr>
            <a:picLocks noChangeAspect="1"/>
          </p:cNvPicPr>
          <p:nvPr/>
        </p:nvPicPr>
        <p:blipFill>
          <a:blip r:embed="rId2"/>
          <a:stretch>
            <a:fillRect/>
          </a:stretch>
        </p:blipFill>
        <p:spPr>
          <a:xfrm>
            <a:off x="257175" y="779485"/>
            <a:ext cx="11305772" cy="4921228"/>
          </a:xfrm>
          <a:prstGeom prst="rect">
            <a:avLst/>
          </a:prstGeom>
        </p:spPr>
      </p:pic>
      <p:sp>
        <p:nvSpPr>
          <p:cNvPr id="4" name="CasellaDiTesto 3">
            <a:extLst>
              <a:ext uri="{FF2B5EF4-FFF2-40B4-BE49-F238E27FC236}">
                <a16:creationId xmlns:a16="http://schemas.microsoft.com/office/drawing/2014/main" id="{6BCE5B3A-A130-9ED6-6756-9698B5E1CA22}"/>
              </a:ext>
            </a:extLst>
          </p:cNvPr>
          <p:cNvSpPr txBox="1"/>
          <p:nvPr/>
        </p:nvSpPr>
        <p:spPr>
          <a:xfrm>
            <a:off x="5241073" y="6088566"/>
            <a:ext cx="2161746" cy="369332"/>
          </a:xfrm>
          <a:prstGeom prst="rect">
            <a:avLst/>
          </a:prstGeom>
          <a:noFill/>
        </p:spPr>
        <p:txBody>
          <a:bodyPr wrap="none" rtlCol="0">
            <a:spAutoFit/>
          </a:bodyPr>
          <a:lstStyle/>
          <a:p>
            <a:r>
              <a:rPr lang="it-IT" dirty="0" err="1"/>
              <a:t>Mappacatastalr</a:t>
            </a:r>
            <a:r>
              <a:rPr lang="it-IT" dirty="0"/>
              <a:t> 1901</a:t>
            </a:r>
          </a:p>
        </p:txBody>
      </p:sp>
    </p:spTree>
    <p:extLst>
      <p:ext uri="{BB962C8B-B14F-4D97-AF65-F5344CB8AC3E}">
        <p14:creationId xmlns:p14="http://schemas.microsoft.com/office/powerpoint/2010/main" val="1512601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5B873E28-1EEF-1998-CB6C-29E43F9B2C6A}"/>
              </a:ext>
            </a:extLst>
          </p:cNvPr>
          <p:cNvPicPr>
            <a:picLocks noChangeAspect="1"/>
          </p:cNvPicPr>
          <p:nvPr/>
        </p:nvPicPr>
        <p:blipFill>
          <a:blip r:embed="rId2"/>
          <a:stretch>
            <a:fillRect/>
          </a:stretch>
        </p:blipFill>
        <p:spPr>
          <a:xfrm>
            <a:off x="3057710" y="0"/>
            <a:ext cx="6076579" cy="6858000"/>
          </a:xfrm>
          <a:prstGeom prst="rect">
            <a:avLst/>
          </a:prstGeom>
        </p:spPr>
      </p:pic>
      <p:sp>
        <p:nvSpPr>
          <p:cNvPr id="4" name="CasellaDiTesto 3">
            <a:extLst>
              <a:ext uri="{FF2B5EF4-FFF2-40B4-BE49-F238E27FC236}">
                <a16:creationId xmlns:a16="http://schemas.microsoft.com/office/drawing/2014/main" id="{2D268B91-808C-2872-C6F0-F5C52B1F3E33}"/>
              </a:ext>
            </a:extLst>
          </p:cNvPr>
          <p:cNvSpPr txBox="1"/>
          <p:nvPr/>
        </p:nvSpPr>
        <p:spPr>
          <a:xfrm>
            <a:off x="612949" y="1256044"/>
            <a:ext cx="2612128" cy="1477328"/>
          </a:xfrm>
          <a:prstGeom prst="rect">
            <a:avLst/>
          </a:prstGeom>
          <a:noFill/>
        </p:spPr>
        <p:txBody>
          <a:bodyPr wrap="square" rtlCol="0">
            <a:spAutoFit/>
          </a:bodyPr>
          <a:lstStyle/>
          <a:p>
            <a:r>
              <a:rPr lang="it-IT" dirty="0"/>
              <a:t>Confini parrocchiali</a:t>
            </a:r>
          </a:p>
          <a:p>
            <a:r>
              <a:rPr lang="it-IT" dirty="0"/>
              <a:t>dal 1970</a:t>
            </a:r>
          </a:p>
          <a:p>
            <a:endParaRPr lang="it-IT" dirty="0"/>
          </a:p>
          <a:p>
            <a:r>
              <a:rPr lang="it-IT" dirty="0"/>
              <a:t>Modificati verso ovest</a:t>
            </a:r>
          </a:p>
          <a:p>
            <a:r>
              <a:rPr lang="it-IT" dirty="0"/>
              <a:t>nel 1983 </a:t>
            </a:r>
          </a:p>
        </p:txBody>
      </p:sp>
    </p:spTree>
    <p:extLst>
      <p:ext uri="{BB962C8B-B14F-4D97-AF65-F5344CB8AC3E}">
        <p14:creationId xmlns:p14="http://schemas.microsoft.com/office/powerpoint/2010/main" val="512997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44713881-4FC8-6747-92D6-DA93D097E4B7}"/>
              </a:ext>
            </a:extLst>
          </p:cNvPr>
          <p:cNvPicPr>
            <a:picLocks noChangeAspect="1"/>
          </p:cNvPicPr>
          <p:nvPr/>
        </p:nvPicPr>
        <p:blipFill>
          <a:blip r:embed="rId2"/>
          <a:stretch>
            <a:fillRect/>
          </a:stretch>
        </p:blipFill>
        <p:spPr>
          <a:xfrm>
            <a:off x="2215376" y="0"/>
            <a:ext cx="9144000" cy="6858000"/>
          </a:xfrm>
          <a:prstGeom prst="rect">
            <a:avLst/>
          </a:prstGeom>
        </p:spPr>
      </p:pic>
      <p:sp>
        <p:nvSpPr>
          <p:cNvPr id="2" name="CasellaDiTesto 1">
            <a:extLst>
              <a:ext uri="{FF2B5EF4-FFF2-40B4-BE49-F238E27FC236}">
                <a16:creationId xmlns:a16="http://schemas.microsoft.com/office/drawing/2014/main" id="{5C67E65F-31D8-1AA1-CD5C-F96D5DDCAB13}"/>
              </a:ext>
            </a:extLst>
          </p:cNvPr>
          <p:cNvSpPr txBox="1"/>
          <p:nvPr/>
        </p:nvSpPr>
        <p:spPr>
          <a:xfrm>
            <a:off x="724829" y="1326995"/>
            <a:ext cx="999761" cy="954107"/>
          </a:xfrm>
          <a:prstGeom prst="rect">
            <a:avLst/>
          </a:prstGeom>
          <a:noFill/>
        </p:spPr>
        <p:txBody>
          <a:bodyPr wrap="none" rtlCol="0">
            <a:spAutoFit/>
          </a:bodyPr>
          <a:lstStyle/>
          <a:p>
            <a:r>
              <a:rPr lang="it-IT" sz="2800" dirty="0"/>
              <a:t>Il </a:t>
            </a:r>
          </a:p>
          <a:p>
            <a:r>
              <a:rPr lang="it-IT" sz="2800" dirty="0"/>
              <a:t>luogo</a:t>
            </a:r>
          </a:p>
        </p:txBody>
      </p:sp>
    </p:spTree>
    <p:extLst>
      <p:ext uri="{BB962C8B-B14F-4D97-AF65-F5344CB8AC3E}">
        <p14:creationId xmlns:p14="http://schemas.microsoft.com/office/powerpoint/2010/main" val="1769919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D2F27CA-AA12-FD47-BEDF-CB1EC4EC7352}"/>
              </a:ext>
            </a:extLst>
          </p:cNvPr>
          <p:cNvSpPr>
            <a:spLocks noGrp="1"/>
          </p:cNvSpPr>
          <p:nvPr>
            <p:ph type="title"/>
          </p:nvPr>
        </p:nvSpPr>
        <p:spPr/>
        <p:txBody>
          <a:bodyPr/>
          <a:lstStyle/>
          <a:p>
            <a:endParaRPr lang="it-IT"/>
          </a:p>
        </p:txBody>
      </p:sp>
      <p:pic>
        <p:nvPicPr>
          <p:cNvPr id="5" name="Segnaposto contenuto 4">
            <a:extLst>
              <a:ext uri="{FF2B5EF4-FFF2-40B4-BE49-F238E27FC236}">
                <a16:creationId xmlns:a16="http://schemas.microsoft.com/office/drawing/2014/main" id="{4B54AF49-1498-1449-8BFE-D9162B693A87}"/>
              </a:ext>
            </a:extLst>
          </p:cNvPr>
          <p:cNvPicPr>
            <a:picLocks noGrp="1" noChangeAspect="1"/>
          </p:cNvPicPr>
          <p:nvPr>
            <p:ph idx="1"/>
          </p:nvPr>
        </p:nvPicPr>
        <p:blipFill>
          <a:blip r:embed="rId4"/>
          <a:stretch>
            <a:fillRect/>
          </a:stretch>
        </p:blipFill>
        <p:spPr>
          <a:xfrm>
            <a:off x="989556" y="351245"/>
            <a:ext cx="3993924" cy="6132893"/>
          </a:xfrm>
        </p:spPr>
      </p:pic>
      <p:sp>
        <p:nvSpPr>
          <p:cNvPr id="6" name="CasellaDiTesto 5">
            <a:extLst>
              <a:ext uri="{FF2B5EF4-FFF2-40B4-BE49-F238E27FC236}">
                <a16:creationId xmlns:a16="http://schemas.microsoft.com/office/drawing/2014/main" id="{6962AC04-B48B-DB4B-93F8-F6ABE6F1FAEE}"/>
              </a:ext>
            </a:extLst>
          </p:cNvPr>
          <p:cNvSpPr txBox="1"/>
          <p:nvPr/>
        </p:nvSpPr>
        <p:spPr>
          <a:xfrm>
            <a:off x="7089732" y="1704568"/>
            <a:ext cx="3780198" cy="1200329"/>
          </a:xfrm>
          <a:prstGeom prst="rect">
            <a:avLst/>
          </a:prstGeom>
          <a:noFill/>
        </p:spPr>
        <p:txBody>
          <a:bodyPr wrap="square" rtlCol="0">
            <a:spAutoFit/>
          </a:bodyPr>
          <a:lstStyle/>
          <a:p>
            <a:r>
              <a:rPr lang="it-IT" dirty="0">
                <a:solidFill>
                  <a:srgbClr val="FF0000"/>
                </a:solidFill>
              </a:rPr>
              <a:t>1120  </a:t>
            </a:r>
          </a:p>
          <a:p>
            <a:r>
              <a:rPr lang="it-IT" i="1" dirty="0">
                <a:solidFill>
                  <a:srgbClr val="FF0000"/>
                </a:solidFill>
              </a:rPr>
              <a:t>Liber </a:t>
            </a:r>
            <a:r>
              <a:rPr lang="it-IT" i="1" dirty="0" err="1">
                <a:solidFill>
                  <a:srgbClr val="FF0000"/>
                </a:solidFill>
              </a:rPr>
              <a:t>Pergaminus</a:t>
            </a:r>
            <a:r>
              <a:rPr lang="it-IT" dirty="0">
                <a:solidFill>
                  <a:srgbClr val="FF0000"/>
                </a:solidFill>
              </a:rPr>
              <a:t> </a:t>
            </a:r>
          </a:p>
          <a:p>
            <a:r>
              <a:rPr lang="it-IT" dirty="0">
                <a:solidFill>
                  <a:srgbClr val="FF0000"/>
                </a:solidFill>
              </a:rPr>
              <a:t> </a:t>
            </a:r>
          </a:p>
          <a:p>
            <a:r>
              <a:rPr lang="it-IT" b="1" dirty="0">
                <a:solidFill>
                  <a:srgbClr val="FF0000"/>
                </a:solidFill>
              </a:rPr>
              <a:t>Mosè del Brolo</a:t>
            </a:r>
            <a:r>
              <a:rPr lang="it-IT" dirty="0">
                <a:solidFill>
                  <a:srgbClr val="FF0000"/>
                </a:solidFill>
              </a:rPr>
              <a:t> </a:t>
            </a:r>
          </a:p>
        </p:txBody>
      </p:sp>
      <p:sp>
        <p:nvSpPr>
          <p:cNvPr id="7" name="CasellaDiTesto 6">
            <a:extLst>
              <a:ext uri="{FF2B5EF4-FFF2-40B4-BE49-F238E27FC236}">
                <a16:creationId xmlns:a16="http://schemas.microsoft.com/office/drawing/2014/main" id="{ADE78949-8AFF-1243-B362-0B66C76AF509}"/>
              </a:ext>
            </a:extLst>
          </p:cNvPr>
          <p:cNvSpPr txBox="1"/>
          <p:nvPr/>
        </p:nvSpPr>
        <p:spPr>
          <a:xfrm>
            <a:off x="5966460" y="4103370"/>
            <a:ext cx="2629594" cy="1754326"/>
          </a:xfrm>
          <a:prstGeom prst="rect">
            <a:avLst/>
          </a:prstGeom>
          <a:noFill/>
        </p:spPr>
        <p:txBody>
          <a:bodyPr wrap="square" rtlCol="0">
            <a:spAutoFit/>
          </a:bodyPr>
          <a:lstStyle/>
          <a:p>
            <a:r>
              <a:rPr lang="it-IT" dirty="0">
                <a:solidFill>
                  <a:schemeClr val="accent4">
                    <a:lumMod val="50000"/>
                  </a:schemeClr>
                </a:solidFill>
              </a:rPr>
              <a:t>idealizza </a:t>
            </a:r>
          </a:p>
          <a:p>
            <a:r>
              <a:rPr lang="it-IT" dirty="0">
                <a:solidFill>
                  <a:schemeClr val="accent4">
                    <a:lumMod val="50000"/>
                  </a:schemeClr>
                </a:solidFill>
              </a:rPr>
              <a:t>    </a:t>
            </a:r>
            <a:r>
              <a:rPr lang="it-IT" b="1" i="1" dirty="0">
                <a:solidFill>
                  <a:schemeClr val="accent4">
                    <a:lumMod val="50000"/>
                  </a:schemeClr>
                </a:solidFill>
              </a:rPr>
              <a:t>pax aurea</a:t>
            </a:r>
            <a:r>
              <a:rPr lang="it-IT" b="1" dirty="0">
                <a:solidFill>
                  <a:schemeClr val="accent4">
                    <a:lumMod val="50000"/>
                  </a:schemeClr>
                </a:solidFill>
              </a:rPr>
              <a:t>  </a:t>
            </a:r>
            <a:endParaRPr lang="it-IT" dirty="0">
              <a:solidFill>
                <a:schemeClr val="accent4">
                  <a:lumMod val="50000"/>
                </a:schemeClr>
              </a:solidFill>
            </a:endParaRPr>
          </a:p>
          <a:p>
            <a:r>
              <a:rPr lang="it-IT" b="1" i="1" dirty="0">
                <a:solidFill>
                  <a:schemeClr val="accent4">
                    <a:lumMod val="50000"/>
                  </a:schemeClr>
                </a:solidFill>
              </a:rPr>
              <a:t>    Concordia </a:t>
            </a:r>
            <a:r>
              <a:rPr lang="it-IT" b="1" i="1" dirty="0" err="1">
                <a:solidFill>
                  <a:schemeClr val="accent4">
                    <a:lumMod val="50000"/>
                  </a:schemeClr>
                </a:solidFill>
              </a:rPr>
              <a:t>civium</a:t>
            </a:r>
            <a:endParaRPr lang="it-IT" dirty="0">
              <a:solidFill>
                <a:schemeClr val="accent4">
                  <a:lumMod val="50000"/>
                </a:schemeClr>
              </a:solidFill>
            </a:endParaRPr>
          </a:p>
          <a:p>
            <a:r>
              <a:rPr lang="it-IT" dirty="0">
                <a:solidFill>
                  <a:schemeClr val="accent4">
                    <a:lumMod val="50000"/>
                  </a:schemeClr>
                </a:solidFill>
              </a:rPr>
              <a:t>patto bilaterale tra</a:t>
            </a:r>
          </a:p>
          <a:p>
            <a:r>
              <a:rPr lang="it-IT" dirty="0">
                <a:solidFill>
                  <a:schemeClr val="accent4">
                    <a:lumMod val="50000"/>
                  </a:schemeClr>
                </a:solidFill>
              </a:rPr>
              <a:t>      </a:t>
            </a:r>
            <a:r>
              <a:rPr lang="it-IT" i="1" dirty="0" err="1">
                <a:solidFill>
                  <a:schemeClr val="accent4">
                    <a:lumMod val="50000"/>
                  </a:schemeClr>
                </a:solidFill>
              </a:rPr>
              <a:t>cives</a:t>
            </a:r>
            <a:r>
              <a:rPr lang="it-IT" dirty="0">
                <a:solidFill>
                  <a:schemeClr val="accent4">
                    <a:lumMod val="50000"/>
                  </a:schemeClr>
                </a:solidFill>
              </a:rPr>
              <a:t> e podestà </a:t>
            </a:r>
          </a:p>
          <a:p>
            <a:r>
              <a:rPr lang="it-IT" dirty="0">
                <a:solidFill>
                  <a:schemeClr val="accent4">
                    <a:lumMod val="50000"/>
                  </a:schemeClr>
                </a:solidFill>
              </a:rPr>
              <a:t>      </a:t>
            </a:r>
            <a:r>
              <a:rPr lang="it-IT" i="1" dirty="0" err="1">
                <a:solidFill>
                  <a:schemeClr val="accent4">
                    <a:lumMod val="50000"/>
                  </a:schemeClr>
                </a:solidFill>
              </a:rPr>
              <a:t>dives</a:t>
            </a:r>
            <a:r>
              <a:rPr lang="it-IT" i="1" dirty="0">
                <a:solidFill>
                  <a:schemeClr val="accent4">
                    <a:lumMod val="50000"/>
                  </a:schemeClr>
                </a:solidFill>
              </a:rPr>
              <a:t> et </a:t>
            </a:r>
            <a:r>
              <a:rPr lang="it-IT" i="1" dirty="0" err="1">
                <a:solidFill>
                  <a:schemeClr val="accent4">
                    <a:lumMod val="50000"/>
                  </a:schemeClr>
                </a:solidFill>
              </a:rPr>
              <a:t>pauper</a:t>
            </a:r>
            <a:endParaRPr lang="it-IT" dirty="0">
              <a:solidFill>
                <a:schemeClr val="accent4">
                  <a:lumMod val="50000"/>
                </a:schemeClr>
              </a:solidFill>
            </a:endParaRPr>
          </a:p>
        </p:txBody>
      </p:sp>
      <p:pic>
        <p:nvPicPr>
          <p:cNvPr id="3" name="Audio 2">
            <a:hlinkClick r:id="" action="ppaction://media"/>
            <a:extLst>
              <a:ext uri="{FF2B5EF4-FFF2-40B4-BE49-F238E27FC236}">
                <a16:creationId xmlns:a16="http://schemas.microsoft.com/office/drawing/2014/main" id="{D12C667C-0917-8E46-95BA-C8F48AEAE60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667283260"/>
      </p:ext>
    </p:extLst>
  </p:cSld>
  <p:clrMapOvr>
    <a:masterClrMapping/>
  </p:clrMapOvr>
  <mc:AlternateContent xmlns:mc="http://schemas.openxmlformats.org/markup-compatibility/2006" xmlns:p14="http://schemas.microsoft.com/office/powerpoint/2010/main">
    <mc:Choice Requires="p14">
      <p:transition spd="slow" p14:dur="2000" advTm="63428"/>
    </mc:Choice>
    <mc:Fallback xmlns="">
      <p:transition spd="slow" advTm="634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A25C5872-5B42-7443-B501-CE3A30F628DF}"/>
              </a:ext>
            </a:extLst>
          </p:cNvPr>
          <p:cNvSpPr txBox="1"/>
          <p:nvPr/>
        </p:nvSpPr>
        <p:spPr>
          <a:xfrm>
            <a:off x="885824" y="457200"/>
            <a:ext cx="9286876" cy="4339650"/>
          </a:xfrm>
          <a:prstGeom prst="rect">
            <a:avLst/>
          </a:prstGeom>
          <a:noFill/>
        </p:spPr>
        <p:txBody>
          <a:bodyPr wrap="square" rtlCol="0">
            <a:spAutoFit/>
          </a:bodyPr>
          <a:lstStyle/>
          <a:p>
            <a:pPr marL="342900" lvl="0" indent="-342900" algn="just">
              <a:buFont typeface="Cambria" panose="02040503050406030204" pitchFamily="18" charset="0"/>
              <a:buChar char="-"/>
            </a:pPr>
            <a:r>
              <a:rPr lang="it-IT" sz="2000" dirty="0">
                <a:effectLst/>
                <a:latin typeface="Calibri" panose="020F0502020204030204" pitchFamily="34" charset="0"/>
                <a:ea typeface="Times New Roman" panose="02020603050405020304" pitchFamily="18" charset="0"/>
                <a:cs typeface="Times New Roman" panose="02020603050405020304" pitchFamily="18" charset="0"/>
              </a:rPr>
              <a:t>“…Mosè del Brolo ricorda due sobborghi nel suburbio dell’età romana: </a:t>
            </a:r>
            <a:r>
              <a:rPr lang="it-IT" sz="2000" dirty="0" err="1">
                <a:effectLst/>
                <a:latin typeface="Calibri" panose="020F0502020204030204" pitchFamily="34" charset="0"/>
                <a:ea typeface="Times New Roman" panose="02020603050405020304" pitchFamily="18" charset="0"/>
                <a:cs typeface="Times New Roman" panose="02020603050405020304" pitchFamily="18" charset="0"/>
              </a:rPr>
              <a:t>Fabricianum</a:t>
            </a:r>
            <a:r>
              <a:rPr lang="it-IT" sz="2000" dirty="0">
                <a:effectLst/>
                <a:latin typeface="Calibri" panose="020F0502020204030204" pitchFamily="34" charset="0"/>
                <a:ea typeface="Times New Roman" panose="02020603050405020304" pitchFamily="18" charset="0"/>
                <a:cs typeface="Times New Roman" panose="02020603050405020304" pitchFamily="18" charset="0"/>
              </a:rPr>
              <a:t> (da San Lorenzo a Valtesse) </a:t>
            </a:r>
          </a:p>
          <a:p>
            <a:pPr marL="342900" lvl="0" indent="-342900" algn="just">
              <a:buFont typeface="Cambria" panose="02040503050406030204" pitchFamily="18" charset="0"/>
              <a:buChar char="-"/>
            </a:pPr>
            <a:r>
              <a:rPr lang="it-IT" sz="2000" dirty="0" err="1">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Pompilanum</a:t>
            </a:r>
            <a:r>
              <a:rPr lang="it-IT" sz="20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presso verso Loreto</a:t>
            </a:r>
          </a:p>
          <a:p>
            <a:pPr marL="342900" lvl="0" indent="-342900" algn="just">
              <a:buFont typeface="Cambria" panose="02040503050406030204" pitchFamily="18" charset="0"/>
              <a:buChar char="-"/>
            </a:pPr>
            <a:r>
              <a:rPr lang="it-IT" sz="2000" dirty="0">
                <a:effectLst/>
                <a:latin typeface="Calibri" panose="020F0502020204030204" pitchFamily="34" charset="0"/>
                <a:ea typeface="Times New Roman" panose="02020603050405020304" pitchFamily="18" charset="0"/>
                <a:cs typeface="Times New Roman" panose="02020603050405020304" pitchFamily="18" charset="0"/>
              </a:rPr>
              <a:t>Negli statuti si confondono talora i nomi di </a:t>
            </a:r>
            <a:r>
              <a:rPr lang="it-IT" sz="2000" dirty="0" err="1">
                <a:effectLst/>
                <a:latin typeface="Calibri" panose="020F0502020204030204" pitchFamily="34" charset="0"/>
                <a:ea typeface="Times New Roman" panose="02020603050405020304" pitchFamily="18" charset="0"/>
                <a:cs typeface="Times New Roman" panose="02020603050405020304" pitchFamily="18" charset="0"/>
              </a:rPr>
              <a:t>Broseta</a:t>
            </a:r>
            <a:r>
              <a:rPr lang="it-IT" sz="2000" dirty="0">
                <a:effectLst/>
                <a:latin typeface="Calibri" panose="020F0502020204030204" pitchFamily="34" charset="0"/>
                <a:ea typeface="Times New Roman" panose="02020603050405020304" pitchFamily="18" charset="0"/>
                <a:cs typeface="Times New Roman" panose="02020603050405020304" pitchFamily="18" charset="0"/>
              </a:rPr>
              <a:t> e di Pompiano.</a:t>
            </a:r>
          </a:p>
          <a:p>
            <a:pPr marL="342900" lvl="0" indent="-342900" algn="just">
              <a:buFont typeface="Cambria" panose="02040503050406030204" pitchFamily="18" charset="0"/>
              <a:buChar char="-"/>
            </a:pPr>
            <a:r>
              <a:rPr lang="it-IT" sz="20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S</a:t>
            </a:r>
            <a:r>
              <a:rPr lang="it-IT" sz="20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tatuto del 1331 </a:t>
            </a:r>
            <a:r>
              <a:rPr lang="it-IT" sz="2000" dirty="0">
                <a:effectLst/>
                <a:latin typeface="Calibri" panose="020F0502020204030204" pitchFamily="34" charset="0"/>
                <a:ea typeface="Times New Roman" panose="02020603050405020304" pitchFamily="18" charset="0"/>
                <a:cs typeface="Times New Roman" panose="02020603050405020304" pitchFamily="18" charset="0"/>
              </a:rPr>
              <a:t>dice:</a:t>
            </a:r>
          </a:p>
          <a:p>
            <a:pPr marL="800100" lvl="1" indent="-342900" algn="just">
              <a:buFont typeface="Cambria" panose="02040503050406030204" pitchFamily="18" charset="0"/>
              <a:buChar char="-"/>
            </a:pPr>
            <a:r>
              <a:rPr lang="it-IT" sz="2400" dirty="0">
                <a:latin typeface="Calibri" panose="020F0502020204030204" pitchFamily="34" charset="0"/>
                <a:ea typeface="Times New Roman" panose="02020603050405020304" pitchFamily="18" charset="0"/>
                <a:cs typeface="Times New Roman" panose="02020603050405020304" pitchFamily="18" charset="0"/>
              </a:rPr>
              <a:t>…case</a:t>
            </a:r>
            <a:r>
              <a:rPr lang="it-IT"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it-IT" sz="2400" i="1" dirty="0" err="1">
                <a:effectLst/>
                <a:latin typeface="Calibri" panose="020F0502020204030204" pitchFamily="34" charset="0"/>
                <a:ea typeface="Times New Roman" panose="02020603050405020304" pitchFamily="18" charset="0"/>
                <a:cs typeface="Times New Roman" panose="02020603050405020304" pitchFamily="18" charset="0"/>
              </a:rPr>
              <a:t>que</a:t>
            </a:r>
            <a:r>
              <a:rPr lang="it-IT" sz="2400" i="1" dirty="0">
                <a:effectLst/>
                <a:latin typeface="Calibri" panose="020F0502020204030204" pitchFamily="34" charset="0"/>
                <a:ea typeface="Times New Roman" panose="02020603050405020304" pitchFamily="18" charset="0"/>
                <a:cs typeface="Times New Roman" panose="02020603050405020304" pitchFamily="18" charset="0"/>
              </a:rPr>
              <a:t> </a:t>
            </a:r>
            <a:r>
              <a:rPr lang="it-IT" sz="2400" i="1" dirty="0" err="1">
                <a:effectLst/>
                <a:latin typeface="Calibri" panose="020F0502020204030204" pitchFamily="34" charset="0"/>
                <a:ea typeface="Times New Roman" panose="02020603050405020304" pitchFamily="18" charset="0"/>
                <a:cs typeface="Times New Roman" panose="02020603050405020304" pitchFamily="18" charset="0"/>
              </a:rPr>
              <a:t>sunt</a:t>
            </a:r>
            <a:r>
              <a:rPr lang="it-IT" sz="2400" i="1" dirty="0">
                <a:effectLst/>
                <a:latin typeface="Calibri" panose="020F0502020204030204" pitchFamily="34" charset="0"/>
                <a:ea typeface="Times New Roman" panose="02020603050405020304" pitchFamily="18" charset="0"/>
                <a:cs typeface="Times New Roman" panose="02020603050405020304" pitchFamily="18" charset="0"/>
              </a:rPr>
              <a:t> in Pompiano</a:t>
            </a:r>
            <a:r>
              <a:rPr lang="it-IT" sz="2400" dirty="0">
                <a:effectLst/>
                <a:latin typeface="Calibri" panose="020F0502020204030204" pitchFamily="34" charset="0"/>
                <a:ea typeface="Times New Roman" panose="02020603050405020304" pitchFamily="18" charset="0"/>
                <a:cs typeface="Times New Roman" panose="02020603050405020304" pitchFamily="18" charset="0"/>
              </a:rPr>
              <a:t>”, e poi aggiunge che da queste  case si scende verso mezzogiorno per la strada “</a:t>
            </a:r>
            <a:r>
              <a:rPr lang="it-IT" sz="2400" i="1" dirty="0" err="1">
                <a:effectLst/>
                <a:latin typeface="Calibri" panose="020F0502020204030204" pitchFamily="34" charset="0"/>
                <a:ea typeface="Times New Roman" panose="02020603050405020304" pitchFamily="18" charset="0"/>
                <a:cs typeface="Times New Roman" panose="02020603050405020304" pitchFamily="18" charset="0"/>
              </a:rPr>
              <a:t>quae</a:t>
            </a:r>
            <a:r>
              <a:rPr lang="it-IT" sz="2400" i="1" dirty="0">
                <a:effectLst/>
                <a:latin typeface="Calibri" panose="020F0502020204030204" pitchFamily="34" charset="0"/>
                <a:ea typeface="Times New Roman" panose="02020603050405020304" pitchFamily="18" charset="0"/>
                <a:cs typeface="Times New Roman" panose="02020603050405020304" pitchFamily="18" charset="0"/>
              </a:rPr>
              <a:t> </a:t>
            </a:r>
            <a:r>
              <a:rPr lang="it-IT" sz="2400" i="1" dirty="0" err="1">
                <a:effectLst/>
                <a:latin typeface="Calibri" panose="020F0502020204030204" pitchFamily="34" charset="0"/>
                <a:ea typeface="Times New Roman" panose="02020603050405020304" pitchFamily="18" charset="0"/>
                <a:cs typeface="Times New Roman" panose="02020603050405020304" pitchFamily="18" charset="0"/>
              </a:rPr>
              <a:t>dicitur</a:t>
            </a:r>
            <a:r>
              <a:rPr lang="it-IT" sz="2400" i="1" dirty="0">
                <a:effectLst/>
                <a:latin typeface="Calibri" panose="020F0502020204030204" pitchFamily="34" charset="0"/>
                <a:ea typeface="Times New Roman" panose="02020603050405020304" pitchFamily="18" charset="0"/>
                <a:cs typeface="Times New Roman" panose="02020603050405020304" pitchFamily="18" charset="0"/>
              </a:rPr>
              <a:t> de Pompiano, </a:t>
            </a:r>
            <a:r>
              <a:rPr lang="it-IT" sz="2400" i="1" dirty="0" err="1">
                <a:effectLst/>
                <a:latin typeface="Calibri" panose="020F0502020204030204" pitchFamily="34" charset="0"/>
                <a:ea typeface="Times New Roman" panose="02020603050405020304" pitchFamily="18" charset="0"/>
                <a:cs typeface="Times New Roman" panose="02020603050405020304" pitchFamily="18" charset="0"/>
              </a:rPr>
              <a:t>sive</a:t>
            </a:r>
            <a:r>
              <a:rPr lang="it-IT" sz="2400" i="1" dirty="0">
                <a:effectLst/>
                <a:latin typeface="Calibri" panose="020F0502020204030204" pitchFamily="34" charset="0"/>
                <a:ea typeface="Times New Roman" panose="02020603050405020304" pitchFamily="18" charset="0"/>
                <a:cs typeface="Times New Roman" panose="02020603050405020304" pitchFamily="18" charset="0"/>
              </a:rPr>
              <a:t> de </a:t>
            </a:r>
            <a:r>
              <a:rPr lang="it-IT" sz="2400" i="1" dirty="0" err="1">
                <a:effectLst/>
                <a:latin typeface="Calibri" panose="020F0502020204030204" pitchFamily="34" charset="0"/>
                <a:ea typeface="Times New Roman" panose="02020603050405020304" pitchFamily="18" charset="0"/>
                <a:cs typeface="Times New Roman" panose="02020603050405020304" pitchFamily="18" charset="0"/>
              </a:rPr>
              <a:t>Broseta</a:t>
            </a:r>
            <a:r>
              <a:rPr lang="it-IT" sz="2400" dirty="0">
                <a:effectLst/>
                <a:latin typeface="Calibri" panose="020F0502020204030204" pitchFamily="34" charset="0"/>
                <a:ea typeface="Times New Roman" panose="02020603050405020304" pitchFamily="18" charset="0"/>
                <a:cs typeface="Times New Roman" panose="02020603050405020304" pitchFamily="18" charset="0"/>
              </a:rPr>
              <a:t>”</a:t>
            </a:r>
          </a:p>
          <a:p>
            <a:pPr lvl="1" algn="just"/>
            <a:endParaRPr lang="it-IT"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270510" algn="just"/>
            <a:r>
              <a:rPr lang="it-IT" sz="20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buFont typeface="Cambria" panose="02040503050406030204" pitchFamily="18" charset="0"/>
              <a:buChar char="-"/>
            </a:pPr>
            <a:r>
              <a:rPr lang="it-IT" sz="2000" dirty="0">
                <a:effectLst/>
                <a:latin typeface="Calibri" panose="020F0502020204030204" pitchFamily="34" charset="0"/>
                <a:ea typeface="Times New Roman" panose="02020603050405020304" pitchFamily="18" charset="0"/>
                <a:cs typeface="Times New Roman" panose="02020603050405020304" pitchFamily="18" charset="0"/>
              </a:rPr>
              <a:t>Documento d’età Longobarda “ - 856 </a:t>
            </a:r>
          </a:p>
          <a:p>
            <a:pPr marL="342900" lvl="0" indent="-342900" algn="just">
              <a:buFont typeface="Cambria" panose="02040503050406030204" pitchFamily="18" charset="0"/>
              <a:buChar char="-"/>
            </a:pPr>
            <a:r>
              <a:rPr lang="it-IT" sz="2000" dirty="0">
                <a:effectLst/>
                <a:latin typeface="Calibri" panose="020F0502020204030204" pitchFamily="34" charset="0"/>
                <a:ea typeface="Times New Roman" panose="02020603050405020304" pitchFamily="18" charset="0"/>
                <a:cs typeface="Times New Roman" panose="02020603050405020304" pitchFamily="18" charset="0"/>
              </a:rPr>
              <a:t> “…e più a occidente era </a:t>
            </a:r>
            <a:r>
              <a:rPr lang="it-IT" sz="2000" dirty="0" err="1">
                <a:effectLst/>
                <a:latin typeface="Calibri" panose="020F0502020204030204" pitchFamily="34" charset="0"/>
                <a:ea typeface="Times New Roman" panose="02020603050405020304" pitchFamily="18" charset="0"/>
                <a:cs typeface="Times New Roman" panose="02020603050405020304" pitchFamily="18" charset="0"/>
              </a:rPr>
              <a:t>Pumpiniano</a:t>
            </a:r>
            <a:r>
              <a:rPr lang="it-IT" sz="2000" dirty="0">
                <a:effectLst/>
                <a:latin typeface="Calibri" panose="020F0502020204030204" pitchFamily="34" charset="0"/>
                <a:ea typeface="Times New Roman" panose="02020603050405020304" pitchFamily="18" charset="0"/>
                <a:cs typeface="Times New Roman" panose="02020603050405020304" pitchFamily="18" charset="0"/>
              </a:rPr>
              <a:t>, successivamente detto </a:t>
            </a:r>
            <a:r>
              <a:rPr lang="it-IT" sz="2000" dirty="0" err="1">
                <a:effectLst/>
                <a:latin typeface="Calibri" panose="020F0502020204030204" pitchFamily="34" charset="0"/>
                <a:ea typeface="Times New Roman" panose="02020603050405020304" pitchFamily="18" charset="0"/>
                <a:cs typeface="Times New Roman" panose="02020603050405020304" pitchFamily="18" charset="0"/>
              </a:rPr>
              <a:t>Pompiniano</a:t>
            </a:r>
            <a:r>
              <a:rPr lang="it-IT" sz="2000" dirty="0">
                <a:effectLst/>
                <a:latin typeface="Calibri" panose="020F0502020204030204" pitchFamily="34" charset="0"/>
                <a:ea typeface="Times New Roman" panose="02020603050405020304" pitchFamily="18" charset="0"/>
                <a:cs typeface="Times New Roman" panose="02020603050405020304" pitchFamily="18" charset="0"/>
              </a:rPr>
              <a:t>, corrispondente alla parte di città detta </a:t>
            </a:r>
            <a:r>
              <a:rPr lang="it-IT" sz="2000" dirty="0" err="1">
                <a:effectLst/>
                <a:latin typeface="Calibri" panose="020F0502020204030204" pitchFamily="34" charset="0"/>
                <a:ea typeface="Times New Roman" panose="02020603050405020304" pitchFamily="18" charset="0"/>
                <a:cs typeface="Times New Roman" panose="02020603050405020304" pitchFamily="18" charset="0"/>
              </a:rPr>
              <a:t>Broseta</a:t>
            </a:r>
            <a:r>
              <a:rPr lang="it-IT" sz="2000" dirty="0">
                <a:effectLst/>
                <a:latin typeface="Calibri" panose="020F0502020204030204" pitchFamily="34" charset="0"/>
                <a:ea typeface="Times New Roman" panose="02020603050405020304" pitchFamily="18" charset="0"/>
                <a:cs typeface="Times New Roman" panose="02020603050405020304" pitchFamily="18" charset="0"/>
              </a:rPr>
              <a:t> , fino a Loreto</a:t>
            </a:r>
            <a:r>
              <a:rPr lang="it-IT" sz="1800" dirty="0">
                <a:effectLst/>
                <a:latin typeface="Calibri" panose="020F0502020204030204" pitchFamily="34" charset="0"/>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867378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F577CB49-0DE6-3942-BC7B-3BCEFDDC9A91}"/>
              </a:ext>
            </a:extLst>
          </p:cNvPr>
          <p:cNvPicPr>
            <a:picLocks noChangeAspect="1"/>
          </p:cNvPicPr>
          <p:nvPr/>
        </p:nvPicPr>
        <p:blipFill>
          <a:blip r:embed="rId2"/>
          <a:stretch>
            <a:fillRect/>
          </a:stretch>
        </p:blipFill>
        <p:spPr>
          <a:xfrm>
            <a:off x="201881" y="10391"/>
            <a:ext cx="9144000" cy="6858000"/>
          </a:xfrm>
          <a:prstGeom prst="rect">
            <a:avLst/>
          </a:prstGeom>
          <a:solidFill>
            <a:schemeClr val="accent2">
              <a:lumMod val="75000"/>
            </a:schemeClr>
          </a:solidFill>
        </p:spPr>
      </p:pic>
      <p:cxnSp>
        <p:nvCxnSpPr>
          <p:cNvPr id="4" name="Connettore 1 3">
            <a:extLst>
              <a:ext uri="{FF2B5EF4-FFF2-40B4-BE49-F238E27FC236}">
                <a16:creationId xmlns:a16="http://schemas.microsoft.com/office/drawing/2014/main" id="{3DD149FB-20D4-6446-8095-AB24C360A798}"/>
              </a:ext>
            </a:extLst>
          </p:cNvPr>
          <p:cNvCxnSpPr>
            <a:cxnSpLocks/>
          </p:cNvCxnSpPr>
          <p:nvPr/>
        </p:nvCxnSpPr>
        <p:spPr>
          <a:xfrm flipH="1">
            <a:off x="4286992" y="3811979"/>
            <a:ext cx="855024" cy="8550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CasellaDiTesto 1">
            <a:extLst>
              <a:ext uri="{FF2B5EF4-FFF2-40B4-BE49-F238E27FC236}">
                <a16:creationId xmlns:a16="http://schemas.microsoft.com/office/drawing/2014/main" id="{96FF372F-C05C-874A-995F-733C3BB6D823}"/>
              </a:ext>
            </a:extLst>
          </p:cNvPr>
          <p:cNvSpPr txBox="1"/>
          <p:nvPr/>
        </p:nvSpPr>
        <p:spPr>
          <a:xfrm>
            <a:off x="5640780" y="5593278"/>
            <a:ext cx="2458191" cy="369332"/>
          </a:xfrm>
          <a:prstGeom prst="rect">
            <a:avLst/>
          </a:prstGeom>
          <a:solidFill>
            <a:srgbClr val="FF0000"/>
          </a:solidFill>
          <a:ln>
            <a:solidFill>
              <a:srgbClr val="FF0000"/>
            </a:solidFill>
          </a:ln>
        </p:spPr>
        <p:txBody>
          <a:bodyPr wrap="square" rtlCol="0">
            <a:spAutoFit/>
          </a:bodyPr>
          <a:lstStyle/>
          <a:p>
            <a:r>
              <a:rPr lang="it-IT" dirty="0"/>
              <a:t>Cascina COLOMBAIA</a:t>
            </a:r>
          </a:p>
        </p:txBody>
      </p:sp>
      <p:cxnSp>
        <p:nvCxnSpPr>
          <p:cNvPr id="6" name="Connettore 1 5">
            <a:extLst>
              <a:ext uri="{FF2B5EF4-FFF2-40B4-BE49-F238E27FC236}">
                <a16:creationId xmlns:a16="http://schemas.microsoft.com/office/drawing/2014/main" id="{35B3999C-360F-F344-8F97-E5D62D8B5162}"/>
              </a:ext>
            </a:extLst>
          </p:cNvPr>
          <p:cNvCxnSpPr>
            <a:cxnSpLocks/>
          </p:cNvCxnSpPr>
          <p:nvPr/>
        </p:nvCxnSpPr>
        <p:spPr>
          <a:xfrm>
            <a:off x="5640780" y="5201392"/>
            <a:ext cx="1199407" cy="23750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Connettore 1 14">
            <a:extLst>
              <a:ext uri="{FF2B5EF4-FFF2-40B4-BE49-F238E27FC236}">
                <a16:creationId xmlns:a16="http://schemas.microsoft.com/office/drawing/2014/main" id="{BD9ABE8D-9F79-514F-ACC9-7B4AED10DFC1}"/>
              </a:ext>
            </a:extLst>
          </p:cNvPr>
          <p:cNvCxnSpPr>
            <a:cxnSpLocks/>
          </p:cNvCxnSpPr>
          <p:nvPr/>
        </p:nvCxnSpPr>
        <p:spPr>
          <a:xfrm>
            <a:off x="4773881" y="3265714"/>
            <a:ext cx="368135" cy="54626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Connettore 1 19">
            <a:extLst>
              <a:ext uri="{FF2B5EF4-FFF2-40B4-BE49-F238E27FC236}">
                <a16:creationId xmlns:a16="http://schemas.microsoft.com/office/drawing/2014/main" id="{84EC1C99-2086-9C45-88D0-3D7F82E54BE9}"/>
              </a:ext>
            </a:extLst>
          </p:cNvPr>
          <p:cNvCxnSpPr>
            <a:cxnSpLocks/>
          </p:cNvCxnSpPr>
          <p:nvPr/>
        </p:nvCxnSpPr>
        <p:spPr>
          <a:xfrm flipH="1">
            <a:off x="4286992" y="3325091"/>
            <a:ext cx="486889" cy="122167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Connettore 1 22">
            <a:extLst>
              <a:ext uri="{FF2B5EF4-FFF2-40B4-BE49-F238E27FC236}">
                <a16:creationId xmlns:a16="http://schemas.microsoft.com/office/drawing/2014/main" id="{5B7FFE66-4302-4F41-999A-DB08B2469AB3}"/>
              </a:ext>
            </a:extLst>
          </p:cNvPr>
          <p:cNvCxnSpPr>
            <a:cxnSpLocks/>
          </p:cNvCxnSpPr>
          <p:nvPr/>
        </p:nvCxnSpPr>
        <p:spPr>
          <a:xfrm>
            <a:off x="3906982" y="4149684"/>
            <a:ext cx="380010" cy="51731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CasellaDiTesto 4">
            <a:extLst>
              <a:ext uri="{FF2B5EF4-FFF2-40B4-BE49-F238E27FC236}">
                <a16:creationId xmlns:a16="http://schemas.microsoft.com/office/drawing/2014/main" id="{A82A325D-6406-6240-BDFE-26B2013BBC3B}"/>
              </a:ext>
            </a:extLst>
          </p:cNvPr>
          <p:cNvSpPr txBox="1"/>
          <p:nvPr/>
        </p:nvSpPr>
        <p:spPr>
          <a:xfrm>
            <a:off x="9672639" y="1200149"/>
            <a:ext cx="2043112" cy="1938992"/>
          </a:xfrm>
          <a:prstGeom prst="rect">
            <a:avLst/>
          </a:prstGeom>
          <a:solidFill>
            <a:srgbClr val="92D050"/>
          </a:solidFill>
        </p:spPr>
        <p:txBody>
          <a:bodyPr wrap="square" rtlCol="0">
            <a:spAutoFit/>
          </a:bodyPr>
          <a:lstStyle/>
          <a:p>
            <a:r>
              <a:rPr lang="it-IT" sz="2400" dirty="0"/>
              <a:t>Gli avamposti </a:t>
            </a:r>
          </a:p>
          <a:p>
            <a:r>
              <a:rPr lang="it-IT" sz="2400" dirty="0"/>
              <a:t>di </a:t>
            </a:r>
          </a:p>
          <a:p>
            <a:r>
              <a:rPr lang="it-IT" sz="2400" dirty="0"/>
              <a:t>difesa</a:t>
            </a:r>
          </a:p>
          <a:p>
            <a:r>
              <a:rPr lang="it-IT" sz="2400" dirty="0"/>
              <a:t>e</a:t>
            </a:r>
          </a:p>
          <a:p>
            <a:r>
              <a:rPr lang="it-IT" sz="2400" dirty="0"/>
              <a:t>avvistamento</a:t>
            </a:r>
          </a:p>
        </p:txBody>
      </p:sp>
    </p:spTree>
    <p:extLst>
      <p:ext uri="{BB962C8B-B14F-4D97-AF65-F5344CB8AC3E}">
        <p14:creationId xmlns:p14="http://schemas.microsoft.com/office/powerpoint/2010/main" val="2723615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DE8D03E4-6006-4F4D-A120-5D3D40D0B592}"/>
              </a:ext>
            </a:extLst>
          </p:cNvPr>
          <p:cNvSpPr txBox="1"/>
          <p:nvPr/>
        </p:nvSpPr>
        <p:spPr>
          <a:xfrm>
            <a:off x="944881" y="1264920"/>
            <a:ext cx="2059576" cy="2031325"/>
          </a:xfrm>
          <a:prstGeom prst="rect">
            <a:avLst/>
          </a:prstGeom>
          <a:noFill/>
        </p:spPr>
        <p:txBody>
          <a:bodyPr wrap="square" rtlCol="0">
            <a:spAutoFit/>
          </a:bodyPr>
          <a:lstStyle/>
          <a:p>
            <a:r>
              <a:rPr lang="it-IT" sz="900" dirty="0">
                <a:effectLst/>
                <a:latin typeface="Calibri" panose="020F0502020204030204" pitchFamily="34" charset="0"/>
                <a:ea typeface="Times New Roman" panose="02020603050405020304" pitchFamily="18" charset="0"/>
                <a:cs typeface="Times New Roman" panose="02020603050405020304" pitchFamily="18" charset="0"/>
              </a:rPr>
              <a:t>1428</a:t>
            </a:r>
          </a:p>
          <a:p>
            <a:r>
              <a:rPr lang="it-IT" sz="900" dirty="0">
                <a:effectLst/>
                <a:latin typeface="Calibri" panose="020F0502020204030204" pitchFamily="34" charset="0"/>
                <a:ea typeface="Times New Roman" panose="02020603050405020304" pitchFamily="18" charset="0"/>
                <a:cs typeface="Times New Roman" panose="02020603050405020304" pitchFamily="18" charset="0"/>
              </a:rPr>
              <a:t>Inizia il governo veneziano a Bergamo</a:t>
            </a:r>
          </a:p>
          <a:p>
            <a:r>
              <a:rPr lang="it-IT" sz="900" dirty="0">
                <a:effectLst/>
                <a:latin typeface="Calibri" panose="020F0502020204030204" pitchFamily="34" charset="0"/>
                <a:ea typeface="Times New Roman" panose="02020603050405020304" pitchFamily="18" charset="0"/>
                <a:cs typeface="Times New Roman" panose="02020603050405020304" pitchFamily="18" charset="0"/>
              </a:rPr>
              <a:t>Il potere veneziano imposta la propria immagine</a:t>
            </a:r>
          </a:p>
          <a:p>
            <a:r>
              <a:rPr lang="it-IT" sz="900" dirty="0">
                <a:effectLst/>
                <a:latin typeface="Calibri" panose="020F0502020204030204" pitchFamily="34" charset="0"/>
                <a:ea typeface="Times New Roman" panose="02020603050405020304" pitchFamily="18" charset="0"/>
                <a:cs typeface="Times New Roman" panose="02020603050405020304" pitchFamily="18" charset="0"/>
              </a:rPr>
              <a:t>di “Serenissimo governo”</a:t>
            </a:r>
          </a:p>
          <a:p>
            <a:r>
              <a:rPr lang="it-IT" sz="900" dirty="0">
                <a:effectLst/>
                <a:latin typeface="Calibri" panose="020F0502020204030204" pitchFamily="34" charset="0"/>
                <a:ea typeface="Times New Roman" panose="02020603050405020304" pitchFamily="18" charset="0"/>
                <a:cs typeface="Times New Roman" panose="02020603050405020304" pitchFamily="18" charset="0"/>
              </a:rPr>
              <a:t>proponendosi come mediatore e protettore</a:t>
            </a:r>
          </a:p>
          <a:p>
            <a:r>
              <a:rPr lang="it-IT" sz="900" dirty="0">
                <a:effectLst/>
                <a:latin typeface="Calibri" panose="020F0502020204030204" pitchFamily="34" charset="0"/>
                <a:ea typeface="Times New Roman" panose="02020603050405020304" pitchFamily="18" charset="0"/>
                <a:cs typeface="Times New Roman" panose="02020603050405020304" pitchFamily="18" charset="0"/>
              </a:rPr>
              <a:t>a similitudine di Maria Santissima Annunciata</a:t>
            </a:r>
          </a:p>
          <a:p>
            <a:r>
              <a:rPr lang="it-IT" sz="900" dirty="0">
                <a:effectLst/>
                <a:latin typeface="Calibri" panose="020F0502020204030204" pitchFamily="34" charset="0"/>
                <a:ea typeface="Times New Roman" panose="02020603050405020304" pitchFamily="18" charset="0"/>
                <a:cs typeface="Times New Roman" panose="02020603050405020304" pitchFamily="18" charset="0"/>
              </a:rPr>
              <a:t> proclama il 25 marzo 421, festa dell’Annunciazione,</a:t>
            </a:r>
          </a:p>
          <a:p>
            <a:r>
              <a:rPr lang="it-IT" sz="900" dirty="0">
                <a:effectLst/>
                <a:latin typeface="Calibri" panose="020F0502020204030204" pitchFamily="34" charset="0"/>
                <a:ea typeface="Times New Roman" panose="02020603050405020304" pitchFamily="18" charset="0"/>
                <a:cs typeface="Times New Roman" panose="02020603050405020304" pitchFamily="18" charset="0"/>
              </a:rPr>
              <a:t> data della fondazione di Venezia</a:t>
            </a:r>
          </a:p>
          <a:p>
            <a:endParaRPr lang="it-IT" dirty="0"/>
          </a:p>
        </p:txBody>
      </p:sp>
      <p:sp>
        <p:nvSpPr>
          <p:cNvPr id="3" name="CasellaDiTesto 2">
            <a:extLst>
              <a:ext uri="{FF2B5EF4-FFF2-40B4-BE49-F238E27FC236}">
                <a16:creationId xmlns:a16="http://schemas.microsoft.com/office/drawing/2014/main" id="{E1B0E7D6-F6F0-D442-BDFB-5380E209CF37}"/>
              </a:ext>
            </a:extLst>
          </p:cNvPr>
          <p:cNvSpPr txBox="1"/>
          <p:nvPr/>
        </p:nvSpPr>
        <p:spPr>
          <a:xfrm>
            <a:off x="3886200" y="634306"/>
            <a:ext cx="7639050" cy="923330"/>
          </a:xfrm>
          <a:prstGeom prst="rect">
            <a:avLst/>
          </a:prstGeom>
          <a:noFill/>
        </p:spPr>
        <p:txBody>
          <a:bodyPr wrap="square" rtlCol="0">
            <a:spAutoFit/>
          </a:bodyPr>
          <a:lstStyle/>
          <a:p>
            <a:pPr lvl="0" algn="just"/>
            <a:r>
              <a:rPr lang="it-IT" sz="1800" dirty="0">
                <a:effectLst/>
                <a:latin typeface="Calibri" panose="020F0502020204030204" pitchFamily="34" charset="0"/>
                <a:ea typeface="Times New Roman" panose="02020603050405020304" pitchFamily="18" charset="0"/>
                <a:cs typeface="Times New Roman" panose="02020603050405020304" pitchFamily="18" charset="0"/>
              </a:rPr>
              <a:t>1453 – A Loreto viene edificata</a:t>
            </a:r>
          </a:p>
          <a:p>
            <a:pPr lvl="0" algn="just"/>
            <a:r>
              <a:rPr lang="it-IT" sz="1800" dirty="0">
                <a:effectLst/>
                <a:latin typeface="Calibri" panose="020F0502020204030204" pitchFamily="34" charset="0"/>
                <a:ea typeface="Times New Roman" panose="02020603050405020304" pitchFamily="18" charset="0"/>
                <a:cs typeface="Times New Roman" panose="02020603050405020304" pitchFamily="18" charset="0"/>
              </a:rPr>
              <a:t> la Cappella della Vergine Annunciata </a:t>
            </a:r>
          </a:p>
          <a:p>
            <a:pPr lvl="0" algn="just"/>
            <a:r>
              <a:rPr lang="it-IT" sz="1800" dirty="0">
                <a:effectLst/>
                <a:latin typeface="Calibri" panose="020F0502020204030204" pitchFamily="34" charset="0"/>
                <a:ea typeface="Times New Roman" panose="02020603050405020304" pitchFamily="18" charset="0"/>
                <a:cs typeface="Times New Roman" panose="02020603050405020304" pitchFamily="18" charset="0"/>
              </a:rPr>
              <a:t>di fronte alla porta Nera, passaggio obbligato verso ovest </a:t>
            </a:r>
          </a:p>
        </p:txBody>
      </p:sp>
      <p:pic>
        <p:nvPicPr>
          <p:cNvPr id="5" name="Immagine 4">
            <a:extLst>
              <a:ext uri="{FF2B5EF4-FFF2-40B4-BE49-F238E27FC236}">
                <a16:creationId xmlns:a16="http://schemas.microsoft.com/office/drawing/2014/main" id="{12505387-4C11-8845-A1C7-847E80AABB6E}"/>
              </a:ext>
            </a:extLst>
          </p:cNvPr>
          <p:cNvPicPr>
            <a:picLocks noChangeAspect="1"/>
          </p:cNvPicPr>
          <p:nvPr/>
        </p:nvPicPr>
        <p:blipFill>
          <a:blip r:embed="rId2"/>
          <a:stretch>
            <a:fillRect/>
          </a:stretch>
        </p:blipFill>
        <p:spPr>
          <a:xfrm>
            <a:off x="944881" y="318095"/>
            <a:ext cx="7086600" cy="5956300"/>
          </a:xfrm>
          <a:prstGeom prst="rect">
            <a:avLst/>
          </a:prstGeom>
        </p:spPr>
      </p:pic>
    </p:spTree>
    <p:extLst>
      <p:ext uri="{BB962C8B-B14F-4D97-AF65-F5344CB8AC3E}">
        <p14:creationId xmlns:p14="http://schemas.microsoft.com/office/powerpoint/2010/main" val="472590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8F8899B7-8831-A049-8ED9-735940EBB0F5}"/>
              </a:ext>
            </a:extLst>
          </p:cNvPr>
          <p:cNvPicPr>
            <a:picLocks noChangeAspect="1"/>
          </p:cNvPicPr>
          <p:nvPr/>
        </p:nvPicPr>
        <p:blipFill>
          <a:blip r:embed="rId2"/>
          <a:stretch>
            <a:fillRect/>
          </a:stretch>
        </p:blipFill>
        <p:spPr>
          <a:xfrm>
            <a:off x="764341" y="1318487"/>
            <a:ext cx="3328158" cy="4444128"/>
          </a:xfrm>
          <a:prstGeom prst="rect">
            <a:avLst/>
          </a:prstGeom>
        </p:spPr>
      </p:pic>
      <p:pic>
        <p:nvPicPr>
          <p:cNvPr id="4" name="Immagine 3">
            <a:extLst>
              <a:ext uri="{FF2B5EF4-FFF2-40B4-BE49-F238E27FC236}">
                <a16:creationId xmlns:a16="http://schemas.microsoft.com/office/drawing/2014/main" id="{326C8409-2B3E-8242-9003-C0A0FE63685E}"/>
              </a:ext>
            </a:extLst>
          </p:cNvPr>
          <p:cNvPicPr>
            <a:picLocks noChangeAspect="1"/>
          </p:cNvPicPr>
          <p:nvPr/>
        </p:nvPicPr>
        <p:blipFill>
          <a:blip r:embed="rId3"/>
          <a:stretch>
            <a:fillRect/>
          </a:stretch>
        </p:blipFill>
        <p:spPr>
          <a:xfrm>
            <a:off x="5371340" y="301084"/>
            <a:ext cx="2743286" cy="1750740"/>
          </a:xfrm>
          <a:prstGeom prst="rect">
            <a:avLst/>
          </a:prstGeom>
        </p:spPr>
      </p:pic>
      <p:pic>
        <p:nvPicPr>
          <p:cNvPr id="5" name="Immagine 4">
            <a:extLst>
              <a:ext uri="{FF2B5EF4-FFF2-40B4-BE49-F238E27FC236}">
                <a16:creationId xmlns:a16="http://schemas.microsoft.com/office/drawing/2014/main" id="{D0615C46-75C9-4545-9068-550A9D37B506}"/>
              </a:ext>
            </a:extLst>
          </p:cNvPr>
          <p:cNvPicPr>
            <a:picLocks noChangeAspect="1"/>
          </p:cNvPicPr>
          <p:nvPr/>
        </p:nvPicPr>
        <p:blipFill>
          <a:blip r:embed="rId4"/>
          <a:stretch>
            <a:fillRect/>
          </a:stretch>
        </p:blipFill>
        <p:spPr>
          <a:xfrm>
            <a:off x="5371340" y="2464420"/>
            <a:ext cx="6257640" cy="4092496"/>
          </a:xfrm>
          <a:prstGeom prst="rect">
            <a:avLst/>
          </a:prstGeom>
        </p:spPr>
      </p:pic>
      <p:sp>
        <p:nvSpPr>
          <p:cNvPr id="6" name="CasellaDiTesto 5">
            <a:extLst>
              <a:ext uri="{FF2B5EF4-FFF2-40B4-BE49-F238E27FC236}">
                <a16:creationId xmlns:a16="http://schemas.microsoft.com/office/drawing/2014/main" id="{3C13A1E6-BBC5-A84D-9FAC-492C59C8D292}"/>
              </a:ext>
            </a:extLst>
          </p:cNvPr>
          <p:cNvSpPr txBox="1"/>
          <p:nvPr/>
        </p:nvSpPr>
        <p:spPr>
          <a:xfrm>
            <a:off x="2107580" y="446049"/>
            <a:ext cx="1604222" cy="523220"/>
          </a:xfrm>
          <a:prstGeom prst="rect">
            <a:avLst/>
          </a:prstGeom>
          <a:noFill/>
        </p:spPr>
        <p:txBody>
          <a:bodyPr wrap="none" rtlCol="0">
            <a:spAutoFit/>
          </a:bodyPr>
          <a:lstStyle/>
          <a:p>
            <a:r>
              <a:rPr lang="it-IT" sz="2800" dirty="0">
                <a:solidFill>
                  <a:srgbClr val="FF0000"/>
                </a:solidFill>
              </a:rPr>
              <a:t>Da OVEST</a:t>
            </a:r>
          </a:p>
        </p:txBody>
      </p:sp>
      <p:sp>
        <p:nvSpPr>
          <p:cNvPr id="2" name="CasellaDiTesto 1">
            <a:extLst>
              <a:ext uri="{FF2B5EF4-FFF2-40B4-BE49-F238E27FC236}">
                <a16:creationId xmlns:a16="http://schemas.microsoft.com/office/drawing/2014/main" id="{7145C4DA-3808-D843-9AEB-F757CAF276E3}"/>
              </a:ext>
            </a:extLst>
          </p:cNvPr>
          <p:cNvSpPr txBox="1"/>
          <p:nvPr/>
        </p:nvSpPr>
        <p:spPr>
          <a:xfrm>
            <a:off x="2107580" y="5997039"/>
            <a:ext cx="1813830" cy="369332"/>
          </a:xfrm>
          <a:prstGeom prst="rect">
            <a:avLst/>
          </a:prstGeom>
          <a:noFill/>
        </p:spPr>
        <p:txBody>
          <a:bodyPr wrap="none" rtlCol="0">
            <a:spAutoFit/>
          </a:bodyPr>
          <a:lstStyle/>
          <a:p>
            <a:r>
              <a:rPr lang="it-IT" dirty="0"/>
              <a:t>Torre di Longuelo</a:t>
            </a:r>
          </a:p>
        </p:txBody>
      </p:sp>
      <p:sp>
        <p:nvSpPr>
          <p:cNvPr id="7" name="CasellaDiTesto 6">
            <a:extLst>
              <a:ext uri="{FF2B5EF4-FFF2-40B4-BE49-F238E27FC236}">
                <a16:creationId xmlns:a16="http://schemas.microsoft.com/office/drawing/2014/main" id="{70748A43-E1CE-6E46-8CF2-EAA4879D8410}"/>
              </a:ext>
            </a:extLst>
          </p:cNvPr>
          <p:cNvSpPr txBox="1"/>
          <p:nvPr/>
        </p:nvSpPr>
        <p:spPr>
          <a:xfrm>
            <a:off x="8811491" y="2051824"/>
            <a:ext cx="976293" cy="646331"/>
          </a:xfrm>
          <a:prstGeom prst="rect">
            <a:avLst/>
          </a:prstGeom>
          <a:noFill/>
        </p:spPr>
        <p:txBody>
          <a:bodyPr wrap="none" rtlCol="0">
            <a:spAutoFit/>
          </a:bodyPr>
          <a:lstStyle/>
          <a:p>
            <a:r>
              <a:rPr lang="it-IT" dirty="0"/>
              <a:t>Castello </a:t>
            </a:r>
          </a:p>
          <a:p>
            <a:r>
              <a:rPr lang="it-IT" dirty="0"/>
              <a:t>Presati</a:t>
            </a:r>
          </a:p>
        </p:txBody>
      </p:sp>
      <p:sp>
        <p:nvSpPr>
          <p:cNvPr id="8" name="CasellaDiTesto 7">
            <a:extLst>
              <a:ext uri="{FF2B5EF4-FFF2-40B4-BE49-F238E27FC236}">
                <a16:creationId xmlns:a16="http://schemas.microsoft.com/office/drawing/2014/main" id="{E1757215-EAFF-924F-A75F-D477D328373D}"/>
              </a:ext>
            </a:extLst>
          </p:cNvPr>
          <p:cNvSpPr txBox="1"/>
          <p:nvPr/>
        </p:nvSpPr>
        <p:spPr>
          <a:xfrm>
            <a:off x="8811491" y="446049"/>
            <a:ext cx="1312667" cy="646331"/>
          </a:xfrm>
          <a:prstGeom prst="rect">
            <a:avLst/>
          </a:prstGeom>
          <a:noFill/>
        </p:spPr>
        <p:txBody>
          <a:bodyPr wrap="none" rtlCol="0">
            <a:spAutoFit/>
          </a:bodyPr>
          <a:lstStyle/>
          <a:p>
            <a:r>
              <a:rPr lang="it-IT" dirty="0"/>
              <a:t>Via</a:t>
            </a:r>
          </a:p>
          <a:p>
            <a:r>
              <a:rPr lang="it-IT" dirty="0"/>
              <a:t>Della </a:t>
            </a:r>
            <a:r>
              <a:rPr lang="it-IT" dirty="0" err="1"/>
              <a:t>rovera</a:t>
            </a:r>
            <a:endParaRPr lang="it-IT" dirty="0"/>
          </a:p>
        </p:txBody>
      </p:sp>
    </p:spTree>
    <p:extLst>
      <p:ext uri="{BB962C8B-B14F-4D97-AF65-F5344CB8AC3E}">
        <p14:creationId xmlns:p14="http://schemas.microsoft.com/office/powerpoint/2010/main" val="1745683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E1757495-0476-6841-9D87-A5FE66DADD3A}"/>
              </a:ext>
            </a:extLst>
          </p:cNvPr>
          <p:cNvPicPr>
            <a:picLocks noChangeAspect="1"/>
          </p:cNvPicPr>
          <p:nvPr/>
        </p:nvPicPr>
        <p:blipFill>
          <a:blip r:embed="rId2"/>
          <a:stretch>
            <a:fillRect/>
          </a:stretch>
        </p:blipFill>
        <p:spPr>
          <a:xfrm rot="5400000">
            <a:off x="5229307" y="815233"/>
            <a:ext cx="4906817" cy="3680113"/>
          </a:xfrm>
          <a:prstGeom prst="rect">
            <a:avLst/>
          </a:prstGeom>
        </p:spPr>
      </p:pic>
      <p:pic>
        <p:nvPicPr>
          <p:cNvPr id="7" name="Immagine 6">
            <a:extLst>
              <a:ext uri="{FF2B5EF4-FFF2-40B4-BE49-F238E27FC236}">
                <a16:creationId xmlns:a16="http://schemas.microsoft.com/office/drawing/2014/main" id="{C7B015B9-1798-FC45-9588-F82434C20162}"/>
              </a:ext>
            </a:extLst>
          </p:cNvPr>
          <p:cNvPicPr>
            <a:picLocks noChangeAspect="1"/>
          </p:cNvPicPr>
          <p:nvPr/>
        </p:nvPicPr>
        <p:blipFill>
          <a:blip r:embed="rId3"/>
          <a:stretch>
            <a:fillRect/>
          </a:stretch>
        </p:blipFill>
        <p:spPr>
          <a:xfrm rot="5400000">
            <a:off x="-679862" y="1154875"/>
            <a:ext cx="5438899" cy="4079174"/>
          </a:xfrm>
          <a:prstGeom prst="rect">
            <a:avLst/>
          </a:prstGeom>
        </p:spPr>
      </p:pic>
      <p:sp>
        <p:nvSpPr>
          <p:cNvPr id="8" name="CasellaDiTesto 7">
            <a:extLst>
              <a:ext uri="{FF2B5EF4-FFF2-40B4-BE49-F238E27FC236}">
                <a16:creationId xmlns:a16="http://schemas.microsoft.com/office/drawing/2014/main" id="{AC798116-CDB7-F14A-B5E3-E04EF88684E7}"/>
              </a:ext>
            </a:extLst>
          </p:cNvPr>
          <p:cNvSpPr txBox="1"/>
          <p:nvPr/>
        </p:nvSpPr>
        <p:spPr>
          <a:xfrm>
            <a:off x="5842659" y="5676405"/>
            <a:ext cx="1944763" cy="369332"/>
          </a:xfrm>
          <a:prstGeom prst="rect">
            <a:avLst/>
          </a:prstGeom>
          <a:noFill/>
        </p:spPr>
        <p:txBody>
          <a:bodyPr wrap="none" rtlCol="0">
            <a:spAutoFit/>
          </a:bodyPr>
          <a:lstStyle/>
          <a:p>
            <a:r>
              <a:rPr lang="it-IT" dirty="0"/>
              <a:t>Cascina Colombaia</a:t>
            </a:r>
          </a:p>
        </p:txBody>
      </p:sp>
    </p:spTree>
    <p:extLst>
      <p:ext uri="{BB962C8B-B14F-4D97-AF65-F5344CB8AC3E}">
        <p14:creationId xmlns:p14="http://schemas.microsoft.com/office/powerpoint/2010/main" val="3635281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5648897-98EA-8C4F-8BE3-1AE18069C6B3}"/>
              </a:ext>
            </a:extLst>
          </p:cNvPr>
          <p:cNvSpPr txBox="1"/>
          <p:nvPr/>
        </p:nvSpPr>
        <p:spPr>
          <a:xfrm>
            <a:off x="736270" y="415636"/>
            <a:ext cx="3206338" cy="1200329"/>
          </a:xfrm>
          <a:prstGeom prst="rect">
            <a:avLst/>
          </a:prstGeom>
          <a:noFill/>
        </p:spPr>
        <p:txBody>
          <a:bodyPr wrap="square" rtlCol="0">
            <a:spAutoFit/>
          </a:bodyPr>
          <a:lstStyle/>
          <a:p>
            <a:r>
              <a:rPr lang="it-IT" dirty="0"/>
              <a:t>Avvicinamento alla Città</a:t>
            </a:r>
          </a:p>
          <a:p>
            <a:endParaRPr lang="it-IT" dirty="0"/>
          </a:p>
          <a:p>
            <a:r>
              <a:rPr lang="it-IT" dirty="0"/>
              <a:t>Verso la porta di </a:t>
            </a:r>
            <a:r>
              <a:rPr lang="it-IT" dirty="0" err="1"/>
              <a:t>Broseta</a:t>
            </a:r>
            <a:endParaRPr lang="it-IT" dirty="0"/>
          </a:p>
          <a:p>
            <a:r>
              <a:rPr lang="it-IT" dirty="0"/>
              <a:t>E porta del </a:t>
            </a:r>
            <a:r>
              <a:rPr lang="it-IT" dirty="0" err="1"/>
              <a:t>Zoffo</a:t>
            </a:r>
            <a:endParaRPr lang="it-IT" dirty="0"/>
          </a:p>
        </p:txBody>
      </p:sp>
      <p:pic>
        <p:nvPicPr>
          <p:cNvPr id="4" name="Immagine 3">
            <a:extLst>
              <a:ext uri="{FF2B5EF4-FFF2-40B4-BE49-F238E27FC236}">
                <a16:creationId xmlns:a16="http://schemas.microsoft.com/office/drawing/2014/main" id="{FBDD1954-830A-0443-A0F5-785272DE272E}"/>
              </a:ext>
            </a:extLst>
          </p:cNvPr>
          <p:cNvPicPr>
            <a:picLocks noChangeAspect="1"/>
          </p:cNvPicPr>
          <p:nvPr/>
        </p:nvPicPr>
        <p:blipFill>
          <a:blip r:embed="rId2"/>
          <a:stretch>
            <a:fillRect/>
          </a:stretch>
        </p:blipFill>
        <p:spPr>
          <a:xfrm>
            <a:off x="6001870" y="125018"/>
            <a:ext cx="5033394" cy="6858000"/>
          </a:xfrm>
          <a:prstGeom prst="rect">
            <a:avLst/>
          </a:prstGeom>
        </p:spPr>
      </p:pic>
      <p:pic>
        <p:nvPicPr>
          <p:cNvPr id="6" name="Immagine 5">
            <a:extLst>
              <a:ext uri="{FF2B5EF4-FFF2-40B4-BE49-F238E27FC236}">
                <a16:creationId xmlns:a16="http://schemas.microsoft.com/office/drawing/2014/main" id="{CC0CA8FB-29C9-A348-A131-2664C8FB52FD}"/>
              </a:ext>
            </a:extLst>
          </p:cNvPr>
          <p:cNvPicPr>
            <a:picLocks noChangeAspect="1"/>
          </p:cNvPicPr>
          <p:nvPr/>
        </p:nvPicPr>
        <p:blipFill>
          <a:blip r:embed="rId3"/>
          <a:stretch>
            <a:fillRect/>
          </a:stretch>
        </p:blipFill>
        <p:spPr>
          <a:xfrm rot="5400000">
            <a:off x="634133" y="2629515"/>
            <a:ext cx="4975432" cy="3731574"/>
          </a:xfrm>
          <a:prstGeom prst="rect">
            <a:avLst/>
          </a:prstGeom>
        </p:spPr>
      </p:pic>
      <p:sp>
        <p:nvSpPr>
          <p:cNvPr id="3" name="CasellaDiTesto 2">
            <a:extLst>
              <a:ext uri="{FF2B5EF4-FFF2-40B4-BE49-F238E27FC236}">
                <a16:creationId xmlns:a16="http://schemas.microsoft.com/office/drawing/2014/main" id="{6B930E63-BC53-5143-9840-5FD8FD3FFE97}"/>
              </a:ext>
            </a:extLst>
          </p:cNvPr>
          <p:cNvSpPr txBox="1"/>
          <p:nvPr/>
        </p:nvSpPr>
        <p:spPr>
          <a:xfrm>
            <a:off x="3788230" y="736270"/>
            <a:ext cx="1847276" cy="923330"/>
          </a:xfrm>
          <a:prstGeom prst="rect">
            <a:avLst/>
          </a:prstGeom>
          <a:solidFill>
            <a:schemeClr val="accent2"/>
          </a:solidFill>
        </p:spPr>
        <p:txBody>
          <a:bodyPr wrap="square" rtlCol="0">
            <a:spAutoFit/>
          </a:bodyPr>
          <a:lstStyle/>
          <a:p>
            <a:r>
              <a:rPr lang="it-IT" dirty="0" err="1"/>
              <a:t>Stongarda</a:t>
            </a:r>
            <a:r>
              <a:rPr lang="it-IT" dirty="0"/>
              <a:t> di</a:t>
            </a:r>
          </a:p>
          <a:p>
            <a:r>
              <a:rPr lang="it-IT" dirty="0"/>
              <a:t>San Matteo alla</a:t>
            </a:r>
          </a:p>
          <a:p>
            <a:r>
              <a:rPr lang="it-IT" dirty="0" err="1"/>
              <a:t>Benaglia</a:t>
            </a:r>
            <a:endParaRPr lang="it-IT" dirty="0"/>
          </a:p>
        </p:txBody>
      </p:sp>
    </p:spTree>
    <p:extLst>
      <p:ext uri="{BB962C8B-B14F-4D97-AF65-F5344CB8AC3E}">
        <p14:creationId xmlns:p14="http://schemas.microsoft.com/office/powerpoint/2010/main" val="4131269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C1CDA01E-B878-4C4D-8A5A-984990D8757B}"/>
              </a:ext>
            </a:extLst>
          </p:cNvPr>
          <p:cNvPicPr>
            <a:picLocks noChangeAspect="1"/>
          </p:cNvPicPr>
          <p:nvPr/>
        </p:nvPicPr>
        <p:blipFill>
          <a:blip r:embed="rId2"/>
          <a:stretch>
            <a:fillRect/>
          </a:stretch>
        </p:blipFill>
        <p:spPr>
          <a:xfrm>
            <a:off x="1158424" y="130629"/>
            <a:ext cx="10326414" cy="6858000"/>
          </a:xfrm>
          <a:prstGeom prst="rect">
            <a:avLst/>
          </a:prstGeom>
        </p:spPr>
      </p:pic>
    </p:spTree>
    <p:extLst>
      <p:ext uri="{BB962C8B-B14F-4D97-AF65-F5344CB8AC3E}">
        <p14:creationId xmlns:p14="http://schemas.microsoft.com/office/powerpoint/2010/main" val="14801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4EBAB47C-D056-F04A-B850-70D5EB0D18D7}"/>
              </a:ext>
            </a:extLst>
          </p:cNvPr>
          <p:cNvPicPr>
            <a:picLocks noChangeAspect="1"/>
          </p:cNvPicPr>
          <p:nvPr/>
        </p:nvPicPr>
        <p:blipFill>
          <a:blip r:embed="rId2"/>
          <a:stretch>
            <a:fillRect/>
          </a:stretch>
        </p:blipFill>
        <p:spPr>
          <a:xfrm rot="5400000">
            <a:off x="2124664" y="1150425"/>
            <a:ext cx="6353298" cy="4764974"/>
          </a:xfrm>
          <a:prstGeom prst="rect">
            <a:avLst/>
          </a:prstGeom>
        </p:spPr>
      </p:pic>
      <p:sp>
        <p:nvSpPr>
          <p:cNvPr id="3" name="Freccia giù 2">
            <a:extLst>
              <a:ext uri="{FF2B5EF4-FFF2-40B4-BE49-F238E27FC236}">
                <a16:creationId xmlns:a16="http://schemas.microsoft.com/office/drawing/2014/main" id="{E675A747-E5C2-3544-A554-CEE54240DB93}"/>
              </a:ext>
            </a:extLst>
          </p:cNvPr>
          <p:cNvSpPr/>
          <p:nvPr/>
        </p:nvSpPr>
        <p:spPr>
          <a:xfrm>
            <a:off x="4381995" y="771896"/>
            <a:ext cx="484632" cy="1310918"/>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8F81E5EA-7644-294B-8EFA-E517421C526E}"/>
              </a:ext>
            </a:extLst>
          </p:cNvPr>
          <p:cNvSpPr txBox="1"/>
          <p:nvPr/>
        </p:nvSpPr>
        <p:spPr>
          <a:xfrm>
            <a:off x="9345881" y="1876301"/>
            <a:ext cx="1230337" cy="1754326"/>
          </a:xfrm>
          <a:prstGeom prst="rect">
            <a:avLst/>
          </a:prstGeom>
          <a:noFill/>
        </p:spPr>
        <p:txBody>
          <a:bodyPr wrap="none" rtlCol="0">
            <a:spAutoFit/>
          </a:bodyPr>
          <a:lstStyle/>
          <a:p>
            <a:r>
              <a:rPr lang="it-IT" dirty="0"/>
              <a:t>Torre della </a:t>
            </a:r>
          </a:p>
          <a:p>
            <a:r>
              <a:rPr lang="it-IT" dirty="0" err="1"/>
              <a:t>Stongarda</a:t>
            </a:r>
            <a:r>
              <a:rPr lang="it-IT" dirty="0"/>
              <a:t> </a:t>
            </a:r>
          </a:p>
          <a:p>
            <a:r>
              <a:rPr lang="it-IT" dirty="0"/>
              <a:t>di</a:t>
            </a:r>
          </a:p>
          <a:p>
            <a:r>
              <a:rPr lang="it-IT" dirty="0"/>
              <a:t>San </a:t>
            </a:r>
          </a:p>
          <a:p>
            <a:r>
              <a:rPr lang="it-IT" dirty="0"/>
              <a:t>Matteo</a:t>
            </a:r>
          </a:p>
          <a:p>
            <a:endParaRPr lang="it-IT" dirty="0"/>
          </a:p>
        </p:txBody>
      </p:sp>
    </p:spTree>
    <p:extLst>
      <p:ext uri="{BB962C8B-B14F-4D97-AF65-F5344CB8AC3E}">
        <p14:creationId xmlns:p14="http://schemas.microsoft.com/office/powerpoint/2010/main" val="212083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FC3565C6-7EBD-9F4B-A934-89BA0F04263B}"/>
              </a:ext>
            </a:extLst>
          </p:cNvPr>
          <p:cNvPicPr>
            <a:picLocks noChangeAspect="1"/>
          </p:cNvPicPr>
          <p:nvPr/>
        </p:nvPicPr>
        <p:blipFill>
          <a:blip r:embed="rId2"/>
          <a:stretch>
            <a:fillRect/>
          </a:stretch>
        </p:blipFill>
        <p:spPr>
          <a:xfrm rot="5400000">
            <a:off x="-568569" y="857250"/>
            <a:ext cx="6858000" cy="5143500"/>
          </a:xfrm>
          <a:prstGeom prst="rect">
            <a:avLst/>
          </a:prstGeom>
        </p:spPr>
      </p:pic>
      <p:pic>
        <p:nvPicPr>
          <p:cNvPr id="6" name="Immagine 5">
            <a:extLst>
              <a:ext uri="{FF2B5EF4-FFF2-40B4-BE49-F238E27FC236}">
                <a16:creationId xmlns:a16="http://schemas.microsoft.com/office/drawing/2014/main" id="{E1197910-8762-4C46-9C3D-51ACDB719898}"/>
              </a:ext>
            </a:extLst>
          </p:cNvPr>
          <p:cNvPicPr>
            <a:picLocks noChangeAspect="1"/>
          </p:cNvPicPr>
          <p:nvPr/>
        </p:nvPicPr>
        <p:blipFill>
          <a:blip r:embed="rId3"/>
          <a:stretch>
            <a:fillRect/>
          </a:stretch>
        </p:blipFill>
        <p:spPr>
          <a:xfrm rot="5400000">
            <a:off x="5238750" y="1021373"/>
            <a:ext cx="6858000" cy="5143500"/>
          </a:xfrm>
          <a:prstGeom prst="rect">
            <a:avLst/>
          </a:prstGeom>
        </p:spPr>
      </p:pic>
    </p:spTree>
    <p:extLst>
      <p:ext uri="{BB962C8B-B14F-4D97-AF65-F5344CB8AC3E}">
        <p14:creationId xmlns:p14="http://schemas.microsoft.com/office/powerpoint/2010/main" val="1452779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29F9FC67-C46D-B84F-B9F6-7D67E6BD4912}"/>
              </a:ext>
            </a:extLst>
          </p:cNvPr>
          <p:cNvPicPr>
            <a:picLocks noChangeAspect="1"/>
          </p:cNvPicPr>
          <p:nvPr/>
        </p:nvPicPr>
        <p:blipFill>
          <a:blip r:embed="rId2"/>
          <a:stretch>
            <a:fillRect/>
          </a:stretch>
        </p:blipFill>
        <p:spPr>
          <a:xfrm>
            <a:off x="7483044" y="354773"/>
            <a:ext cx="2955366" cy="2422567"/>
          </a:xfrm>
          <a:prstGeom prst="rect">
            <a:avLst/>
          </a:prstGeom>
        </p:spPr>
      </p:pic>
      <p:pic>
        <p:nvPicPr>
          <p:cNvPr id="6" name="Immagine 5">
            <a:extLst>
              <a:ext uri="{FF2B5EF4-FFF2-40B4-BE49-F238E27FC236}">
                <a16:creationId xmlns:a16="http://schemas.microsoft.com/office/drawing/2014/main" id="{B31D7C10-ABE3-BB46-B9E7-82789DBC8FF2}"/>
              </a:ext>
            </a:extLst>
          </p:cNvPr>
          <p:cNvPicPr>
            <a:picLocks noChangeAspect="1"/>
          </p:cNvPicPr>
          <p:nvPr/>
        </p:nvPicPr>
        <p:blipFill>
          <a:blip r:embed="rId3"/>
          <a:stretch>
            <a:fillRect/>
          </a:stretch>
        </p:blipFill>
        <p:spPr>
          <a:xfrm>
            <a:off x="4281963" y="2968831"/>
            <a:ext cx="5127138" cy="3489859"/>
          </a:xfrm>
          <a:prstGeom prst="rect">
            <a:avLst/>
          </a:prstGeom>
        </p:spPr>
      </p:pic>
      <p:pic>
        <p:nvPicPr>
          <p:cNvPr id="7" name="Immagine 6">
            <a:extLst>
              <a:ext uri="{FF2B5EF4-FFF2-40B4-BE49-F238E27FC236}">
                <a16:creationId xmlns:a16="http://schemas.microsoft.com/office/drawing/2014/main" id="{D9C65D0C-14B7-E343-9493-5A68D5305DD4}"/>
              </a:ext>
            </a:extLst>
          </p:cNvPr>
          <p:cNvPicPr>
            <a:picLocks noChangeAspect="1"/>
          </p:cNvPicPr>
          <p:nvPr/>
        </p:nvPicPr>
        <p:blipFill>
          <a:blip r:embed="rId4"/>
          <a:stretch>
            <a:fillRect/>
          </a:stretch>
        </p:blipFill>
        <p:spPr>
          <a:xfrm>
            <a:off x="1345508" y="354773"/>
            <a:ext cx="4563374" cy="6103917"/>
          </a:xfrm>
          <a:prstGeom prst="rect">
            <a:avLst/>
          </a:prstGeom>
        </p:spPr>
      </p:pic>
      <p:cxnSp>
        <p:nvCxnSpPr>
          <p:cNvPr id="10" name="Connettore 2 9">
            <a:extLst>
              <a:ext uri="{FF2B5EF4-FFF2-40B4-BE49-F238E27FC236}">
                <a16:creationId xmlns:a16="http://schemas.microsoft.com/office/drawing/2014/main" id="{B4EA5481-DED8-ED45-95EF-245A473DDB39}"/>
              </a:ext>
            </a:extLst>
          </p:cNvPr>
          <p:cNvCxnSpPr>
            <a:cxnSpLocks/>
          </p:cNvCxnSpPr>
          <p:nvPr/>
        </p:nvCxnSpPr>
        <p:spPr>
          <a:xfrm flipH="1">
            <a:off x="3633849" y="1484416"/>
            <a:ext cx="3978235" cy="32657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CasellaDiTesto 12">
            <a:extLst>
              <a:ext uri="{FF2B5EF4-FFF2-40B4-BE49-F238E27FC236}">
                <a16:creationId xmlns:a16="http://schemas.microsoft.com/office/drawing/2014/main" id="{8DF20DC6-87F6-4345-AAA6-9CB838C10F67}"/>
              </a:ext>
            </a:extLst>
          </p:cNvPr>
          <p:cNvSpPr txBox="1"/>
          <p:nvPr/>
        </p:nvSpPr>
        <p:spPr>
          <a:xfrm>
            <a:off x="9900426" y="4346369"/>
            <a:ext cx="1736262" cy="646331"/>
          </a:xfrm>
          <a:prstGeom prst="rect">
            <a:avLst/>
          </a:prstGeom>
          <a:noFill/>
        </p:spPr>
        <p:txBody>
          <a:bodyPr wrap="square" rtlCol="0">
            <a:spAutoFit/>
          </a:bodyPr>
          <a:lstStyle/>
          <a:p>
            <a:r>
              <a:rPr lang="it-IT" dirty="0"/>
              <a:t>Vicolo delle </a:t>
            </a:r>
          </a:p>
          <a:p>
            <a:r>
              <a:rPr lang="it-IT" dirty="0"/>
              <a:t>Torri</a:t>
            </a:r>
          </a:p>
        </p:txBody>
      </p:sp>
      <p:sp>
        <p:nvSpPr>
          <p:cNvPr id="2" name="CasellaDiTesto 1">
            <a:extLst>
              <a:ext uri="{FF2B5EF4-FFF2-40B4-BE49-F238E27FC236}">
                <a16:creationId xmlns:a16="http://schemas.microsoft.com/office/drawing/2014/main" id="{5452868A-8DE8-A347-872D-6E31722D0EE4}"/>
              </a:ext>
            </a:extLst>
          </p:cNvPr>
          <p:cNvSpPr txBox="1"/>
          <p:nvPr/>
        </p:nvSpPr>
        <p:spPr>
          <a:xfrm>
            <a:off x="10331532" y="2968831"/>
            <a:ext cx="1305155" cy="646331"/>
          </a:xfrm>
          <a:prstGeom prst="rect">
            <a:avLst/>
          </a:prstGeom>
          <a:solidFill>
            <a:srgbClr val="FF0000"/>
          </a:solidFill>
        </p:spPr>
        <p:txBody>
          <a:bodyPr wrap="square" rtlCol="0">
            <a:spAutoFit/>
          </a:bodyPr>
          <a:lstStyle/>
          <a:p>
            <a:r>
              <a:rPr lang="it-IT" dirty="0"/>
              <a:t>Castello </a:t>
            </a:r>
          </a:p>
          <a:p>
            <a:r>
              <a:rPr lang="it-IT" dirty="0"/>
              <a:t>Della Torre</a:t>
            </a:r>
          </a:p>
        </p:txBody>
      </p:sp>
    </p:spTree>
    <p:extLst>
      <p:ext uri="{BB962C8B-B14F-4D97-AF65-F5344CB8AC3E}">
        <p14:creationId xmlns:p14="http://schemas.microsoft.com/office/powerpoint/2010/main" val="1859110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7FBCD22C-42AB-5BE2-A76B-F12A62C990AF}"/>
              </a:ext>
            </a:extLst>
          </p:cNvPr>
          <p:cNvPicPr>
            <a:picLocks noChangeAspect="1"/>
          </p:cNvPicPr>
          <p:nvPr/>
        </p:nvPicPr>
        <p:blipFill>
          <a:blip r:embed="rId2"/>
          <a:stretch>
            <a:fillRect/>
          </a:stretch>
        </p:blipFill>
        <p:spPr>
          <a:xfrm>
            <a:off x="1323033" y="20580"/>
            <a:ext cx="5392091" cy="6804819"/>
          </a:xfrm>
          <a:prstGeom prst="rect">
            <a:avLst/>
          </a:prstGeom>
        </p:spPr>
      </p:pic>
      <p:sp>
        <p:nvSpPr>
          <p:cNvPr id="4" name="CasellaDiTesto 3">
            <a:extLst>
              <a:ext uri="{FF2B5EF4-FFF2-40B4-BE49-F238E27FC236}">
                <a16:creationId xmlns:a16="http://schemas.microsoft.com/office/drawing/2014/main" id="{0CA30372-A04B-3703-1781-8180142823E4}"/>
              </a:ext>
            </a:extLst>
          </p:cNvPr>
          <p:cNvSpPr txBox="1"/>
          <p:nvPr/>
        </p:nvSpPr>
        <p:spPr>
          <a:xfrm>
            <a:off x="8400422" y="2029767"/>
            <a:ext cx="2415405" cy="646331"/>
          </a:xfrm>
          <a:prstGeom prst="rect">
            <a:avLst/>
          </a:prstGeom>
          <a:noFill/>
        </p:spPr>
        <p:txBody>
          <a:bodyPr wrap="none" rtlCol="0">
            <a:spAutoFit/>
          </a:bodyPr>
          <a:lstStyle/>
          <a:p>
            <a:r>
              <a:rPr lang="it-IT" dirty="0"/>
              <a:t>Vicinie sec XIII</a:t>
            </a:r>
          </a:p>
          <a:p>
            <a:r>
              <a:rPr lang="it-IT" dirty="0"/>
              <a:t>(secondo Angelo Mazzi)</a:t>
            </a:r>
          </a:p>
        </p:txBody>
      </p:sp>
    </p:spTree>
    <p:extLst>
      <p:ext uri="{BB962C8B-B14F-4D97-AF65-F5344CB8AC3E}">
        <p14:creationId xmlns:p14="http://schemas.microsoft.com/office/powerpoint/2010/main" val="3044187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766097C8-2C49-E548-B9D7-E89791E7D606}"/>
              </a:ext>
            </a:extLst>
          </p:cNvPr>
          <p:cNvSpPr txBox="1"/>
          <p:nvPr/>
        </p:nvSpPr>
        <p:spPr>
          <a:xfrm>
            <a:off x="427703" y="1165123"/>
            <a:ext cx="7978877" cy="4524315"/>
          </a:xfrm>
          <a:prstGeom prst="rect">
            <a:avLst/>
          </a:prstGeom>
          <a:solidFill>
            <a:schemeClr val="accent1">
              <a:lumMod val="40000"/>
              <a:lumOff val="60000"/>
            </a:schemeClr>
          </a:solidFill>
        </p:spPr>
        <p:txBody>
          <a:bodyPr wrap="square" rtlCol="0">
            <a:spAutoFit/>
          </a:bodyPr>
          <a:lstStyle/>
          <a:p>
            <a:r>
              <a:rPr lang="it-IT" sz="2400" b="1" dirty="0">
                <a:effectLst/>
                <a:latin typeface="Calibri" panose="020F0502020204030204" pitchFamily="34" charset="0"/>
                <a:ea typeface="Calibri" panose="020F0502020204030204" pitchFamily="34" charset="0"/>
                <a:cs typeface="Times New Roman" panose="02020603050405020304" pitchFamily="18" charset="0"/>
              </a:rPr>
              <a:t>298 – martirio Alessandro </a:t>
            </a:r>
            <a:r>
              <a:rPr lang="it-IT" sz="2400" dirty="0">
                <a:effectLst/>
                <a:latin typeface="Calibri" panose="020F0502020204030204" pitchFamily="34" charset="0"/>
                <a:ea typeface="Calibri" panose="020F0502020204030204" pitchFamily="34" charset="0"/>
                <a:cs typeface="Times New Roman" panose="02020603050405020304" pitchFamily="18" charset="0"/>
              </a:rPr>
              <a:t>– impero di Massimiano</a:t>
            </a:r>
          </a:p>
          <a:p>
            <a:r>
              <a:rPr lang="it-IT" sz="2400" dirty="0">
                <a:effectLst/>
                <a:latin typeface="Calibri" panose="020F0502020204030204" pitchFamily="34" charset="0"/>
                <a:ea typeface="Calibri" panose="020F0502020204030204" pitchFamily="34" charset="0"/>
                <a:cs typeface="Times New Roman" panose="02020603050405020304" pitchFamily="18" charset="0"/>
              </a:rPr>
              <a:t>Grata assiste al martirio</a:t>
            </a:r>
          </a:p>
          <a:p>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r>
              <a:rPr lang="it-IT" sz="2400" dirty="0">
                <a:effectLst/>
                <a:latin typeface="Calibri" panose="020F0502020204030204" pitchFamily="34" charset="0"/>
                <a:ea typeface="Calibri" panose="020F0502020204030204" pitchFamily="34" charset="0"/>
                <a:cs typeface="Times New Roman" panose="02020603050405020304" pitchFamily="18" charset="0"/>
              </a:rPr>
              <a:t>Grata figlia di </a:t>
            </a:r>
            <a:r>
              <a:rPr lang="it-IT" sz="2400" b="1" dirty="0" err="1">
                <a:effectLst/>
                <a:latin typeface="Calibri" panose="020F0502020204030204" pitchFamily="34" charset="0"/>
                <a:ea typeface="Calibri" panose="020F0502020204030204" pitchFamily="34" charset="0"/>
                <a:cs typeface="Times New Roman" panose="02020603050405020304" pitchFamily="18" charset="0"/>
              </a:rPr>
              <a:t>Adleida</a:t>
            </a:r>
            <a:r>
              <a:rPr lang="it-IT" sz="2400" b="1" dirty="0">
                <a:effectLst/>
                <a:latin typeface="Calibri" panose="020F0502020204030204" pitchFamily="34" charset="0"/>
                <a:ea typeface="Calibri" panose="020F0502020204030204" pitchFamily="34" charset="0"/>
                <a:cs typeface="Times New Roman" panose="02020603050405020304" pitchFamily="18" charset="0"/>
              </a:rPr>
              <a:t> </a:t>
            </a:r>
            <a:r>
              <a:rPr lang="it-IT" sz="2400" dirty="0">
                <a:effectLst/>
                <a:latin typeface="Calibri" panose="020F0502020204030204" pitchFamily="34" charset="0"/>
                <a:ea typeface="Calibri" panose="020F0502020204030204" pitchFamily="34" charset="0"/>
                <a:cs typeface="Times New Roman" panose="02020603050405020304" pitchFamily="18" charset="0"/>
              </a:rPr>
              <a:t>e </a:t>
            </a:r>
            <a:r>
              <a:rPr lang="it-IT" sz="2400" b="1" dirty="0">
                <a:effectLst/>
                <a:latin typeface="Calibri" panose="020F0502020204030204" pitchFamily="34" charset="0"/>
                <a:ea typeface="Calibri" panose="020F0502020204030204" pitchFamily="34" charset="0"/>
                <a:cs typeface="Times New Roman" panose="02020603050405020304" pitchFamily="18" charset="0"/>
              </a:rPr>
              <a:t>Lupo</a:t>
            </a:r>
            <a:r>
              <a:rPr lang="it-IT" sz="2400" dirty="0">
                <a:effectLst/>
                <a:latin typeface="Calibri" panose="020F0502020204030204" pitchFamily="34" charset="0"/>
                <a:ea typeface="Calibri" panose="020F0502020204030204" pitchFamily="34" charset="0"/>
                <a:cs typeface="Times New Roman" panose="02020603050405020304" pitchFamily="18" charset="0"/>
              </a:rPr>
              <a:t> duca di </a:t>
            </a:r>
            <a:r>
              <a:rPr lang="it-IT" sz="2400" dirty="0" err="1">
                <a:effectLst/>
                <a:latin typeface="Calibri" panose="020F0502020204030204" pitchFamily="34" charset="0"/>
                <a:ea typeface="Calibri" panose="020F0502020204030204" pitchFamily="34" charset="0"/>
                <a:cs typeface="Times New Roman" panose="02020603050405020304" pitchFamily="18" charset="0"/>
              </a:rPr>
              <a:t>Bg</a:t>
            </a:r>
            <a:r>
              <a:rPr lang="it-IT" sz="2400" dirty="0">
                <a:effectLst/>
                <a:latin typeface="Calibri" panose="020F0502020204030204" pitchFamily="34" charset="0"/>
                <a:ea typeface="Calibri" panose="020F0502020204030204" pitchFamily="34" charset="0"/>
                <a:cs typeface="Times New Roman" panose="02020603050405020304" pitchFamily="18" charset="0"/>
              </a:rPr>
              <a:t>  rappresentante dell’imperatore</a:t>
            </a:r>
          </a:p>
          <a:p>
            <a:r>
              <a:rPr lang="it-IT" sz="2400" b="1" dirty="0" err="1">
                <a:latin typeface="Calibri" panose="020F0502020204030204" pitchFamily="34" charset="0"/>
                <a:ea typeface="Calibri" panose="020F0502020204030204" pitchFamily="34" charset="0"/>
                <a:cs typeface="Times New Roman" panose="02020603050405020304" pitchFamily="18" charset="0"/>
              </a:rPr>
              <a:t>Esteria</a:t>
            </a:r>
            <a:r>
              <a:rPr lang="it-IT" sz="2400" b="1" dirty="0">
                <a:latin typeface="Calibri" panose="020F0502020204030204" pitchFamily="34" charset="0"/>
                <a:ea typeface="Calibri" panose="020F0502020204030204" pitchFamily="34" charset="0"/>
                <a:cs typeface="Times New Roman" panose="02020603050405020304" pitchFamily="18" charset="0"/>
              </a:rPr>
              <a:t> </a:t>
            </a:r>
            <a:r>
              <a:rPr lang="it-IT" sz="2400" dirty="0">
                <a:latin typeface="Calibri" panose="020F0502020204030204" pitchFamily="34" charset="0"/>
                <a:ea typeface="Calibri" panose="020F0502020204030204" pitchFamily="34" charset="0"/>
                <a:cs typeface="Times New Roman" panose="02020603050405020304" pitchFamily="18" charset="0"/>
              </a:rPr>
              <a:t>ancella di Grata</a:t>
            </a:r>
          </a:p>
          <a:p>
            <a:endParaRPr lang="it-IT" dirty="0">
              <a:latin typeface="Calibri" panose="020F0502020204030204" pitchFamily="34" charset="0"/>
              <a:ea typeface="Calibri" panose="020F0502020204030204" pitchFamily="34" charset="0"/>
              <a:cs typeface="Times New Roman" panose="02020603050405020304" pitchFamily="18" charset="0"/>
            </a:endParaRPr>
          </a:p>
          <a:p>
            <a:r>
              <a:rPr lang="it-IT" sz="2400" dirty="0">
                <a:latin typeface="Calibri" panose="020F0502020204030204" pitchFamily="34" charset="0"/>
                <a:ea typeface="Calibri" panose="020F0502020204030204" pitchFamily="34" charset="0"/>
                <a:cs typeface="Times New Roman" panose="02020603050405020304" pitchFamily="18" charset="0"/>
              </a:rPr>
              <a:t>Elementi </a:t>
            </a:r>
            <a:r>
              <a:rPr lang="it-IT" sz="2400" dirty="0">
                <a:effectLst/>
                <a:latin typeface="Calibri" panose="020F0502020204030204" pitchFamily="34" charset="0"/>
                <a:ea typeface="Times New Roman" panose="02020603050405020304" pitchFamily="18" charset="0"/>
                <a:cs typeface="Times New Roman" panose="02020603050405020304" pitchFamily="18" charset="0"/>
              </a:rPr>
              <a:t>che indicano  </a:t>
            </a:r>
          </a:p>
          <a:p>
            <a:r>
              <a:rPr lang="it-IT" sz="2400" b="1" dirty="0">
                <a:effectLst/>
                <a:latin typeface="Calibri" panose="020F0502020204030204" pitchFamily="34" charset="0"/>
                <a:ea typeface="Times New Roman" panose="02020603050405020304" pitchFamily="18" charset="0"/>
                <a:cs typeface="Times New Roman" panose="02020603050405020304" pitchFamily="18" charset="0"/>
              </a:rPr>
              <a:t>culto di età longobarda entro metà VII sec</a:t>
            </a:r>
            <a:endParaRPr lang="it-IT" sz="24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mbria" panose="02040503050406030204" pitchFamily="18" charset="0"/>
              <a:buChar char="-"/>
            </a:pPr>
            <a:r>
              <a:rPr lang="it-IT" sz="2400" dirty="0">
                <a:effectLst/>
                <a:latin typeface="Calibri" panose="020F0502020204030204" pitchFamily="34" charset="0"/>
                <a:ea typeface="Times New Roman" panose="02020603050405020304" pitchFamily="18" charset="0"/>
                <a:cs typeface="Times New Roman" panose="02020603050405020304" pitchFamily="18" charset="0"/>
              </a:rPr>
              <a:t>nome germanico della madre</a:t>
            </a:r>
          </a:p>
          <a:p>
            <a:pPr marL="342900" lvl="0" indent="-342900">
              <a:buFont typeface="Cambria" panose="02040503050406030204" pitchFamily="18" charset="0"/>
              <a:buChar char="-"/>
            </a:pPr>
            <a:r>
              <a:rPr lang="it-IT" sz="2400" dirty="0">
                <a:effectLst/>
                <a:latin typeface="Calibri" panose="020F0502020204030204" pitchFamily="34" charset="0"/>
                <a:ea typeface="Times New Roman" panose="02020603050405020304" pitchFamily="18" charset="0"/>
                <a:cs typeface="Times New Roman" panose="02020603050405020304" pitchFamily="18" charset="0"/>
              </a:rPr>
              <a:t>titolo di duca</a:t>
            </a:r>
          </a:p>
          <a:p>
            <a:pPr marL="342900" lvl="0" indent="-342900">
              <a:buFont typeface="Cambria" panose="02040503050406030204" pitchFamily="18" charset="0"/>
              <a:buChar char="-"/>
            </a:pPr>
            <a:endParaRPr lang="it-IT" dirty="0">
              <a:latin typeface="Calibri" panose="020F0502020204030204" pitchFamily="34" charset="0"/>
              <a:ea typeface="Times New Roman" panose="02020603050405020304" pitchFamily="18" charset="0"/>
              <a:cs typeface="Times New Roman" panose="02020603050405020304" pitchFamily="18" charset="0"/>
            </a:endParaRPr>
          </a:p>
          <a:p>
            <a:r>
              <a:rPr lang="it-IT" sz="1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3" name="CasellaDiTesto 2">
            <a:extLst>
              <a:ext uri="{FF2B5EF4-FFF2-40B4-BE49-F238E27FC236}">
                <a16:creationId xmlns:a16="http://schemas.microsoft.com/office/drawing/2014/main" id="{9AE4EC6A-8D32-CD41-8937-85E3AA3A84F3}"/>
              </a:ext>
            </a:extLst>
          </p:cNvPr>
          <p:cNvSpPr txBox="1"/>
          <p:nvPr/>
        </p:nvSpPr>
        <p:spPr>
          <a:xfrm>
            <a:off x="5058697" y="280219"/>
            <a:ext cx="2400657" cy="523220"/>
          </a:xfrm>
          <a:prstGeom prst="rect">
            <a:avLst/>
          </a:prstGeom>
          <a:noFill/>
        </p:spPr>
        <p:txBody>
          <a:bodyPr wrap="none" rtlCol="0">
            <a:spAutoFit/>
          </a:bodyPr>
          <a:lstStyle/>
          <a:p>
            <a:r>
              <a:rPr lang="it-IT" sz="2800" dirty="0"/>
              <a:t>Il culto di Grata</a:t>
            </a:r>
          </a:p>
        </p:txBody>
      </p:sp>
      <p:pic>
        <p:nvPicPr>
          <p:cNvPr id="5" name="Immagine 4">
            <a:extLst>
              <a:ext uri="{FF2B5EF4-FFF2-40B4-BE49-F238E27FC236}">
                <a16:creationId xmlns:a16="http://schemas.microsoft.com/office/drawing/2014/main" id="{AC8BE381-C8D8-1942-B7B8-786B6248B80F}"/>
              </a:ext>
            </a:extLst>
          </p:cNvPr>
          <p:cNvPicPr>
            <a:picLocks noChangeAspect="1"/>
          </p:cNvPicPr>
          <p:nvPr/>
        </p:nvPicPr>
        <p:blipFill>
          <a:blip r:embed="rId2"/>
          <a:stretch>
            <a:fillRect/>
          </a:stretch>
        </p:blipFill>
        <p:spPr>
          <a:xfrm>
            <a:off x="6920609" y="3392128"/>
            <a:ext cx="4363682" cy="3185653"/>
          </a:xfrm>
          <a:prstGeom prst="rect">
            <a:avLst/>
          </a:prstGeom>
        </p:spPr>
      </p:pic>
      <p:pic>
        <p:nvPicPr>
          <p:cNvPr id="7" name="Immagine 6">
            <a:extLst>
              <a:ext uri="{FF2B5EF4-FFF2-40B4-BE49-F238E27FC236}">
                <a16:creationId xmlns:a16="http://schemas.microsoft.com/office/drawing/2014/main" id="{0DEDE2A7-DBAB-0C49-BDF7-458F547D640B}"/>
              </a:ext>
            </a:extLst>
          </p:cNvPr>
          <p:cNvPicPr>
            <a:picLocks noChangeAspect="1"/>
          </p:cNvPicPr>
          <p:nvPr/>
        </p:nvPicPr>
        <p:blipFill>
          <a:blip r:embed="rId3"/>
          <a:stretch>
            <a:fillRect/>
          </a:stretch>
        </p:blipFill>
        <p:spPr>
          <a:xfrm>
            <a:off x="8736027" y="117987"/>
            <a:ext cx="2548264" cy="3094666"/>
          </a:xfrm>
          <a:prstGeom prst="rect">
            <a:avLst/>
          </a:prstGeom>
        </p:spPr>
      </p:pic>
    </p:spTree>
    <p:extLst>
      <p:ext uri="{BB962C8B-B14F-4D97-AF65-F5344CB8AC3E}">
        <p14:creationId xmlns:p14="http://schemas.microsoft.com/office/powerpoint/2010/main" val="35207156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F76A8080-AB57-5341-89C9-3A77C82EEE5E}"/>
              </a:ext>
            </a:extLst>
          </p:cNvPr>
          <p:cNvSpPr txBox="1"/>
          <p:nvPr/>
        </p:nvSpPr>
        <p:spPr>
          <a:xfrm>
            <a:off x="814389" y="800100"/>
            <a:ext cx="11047411" cy="5078313"/>
          </a:xfrm>
          <a:prstGeom prst="rect">
            <a:avLst/>
          </a:prstGeom>
          <a:noFill/>
        </p:spPr>
        <p:txBody>
          <a:bodyPr wrap="square" rtlCol="0">
            <a:spAutoFit/>
          </a:bodyPr>
          <a:lstStyle/>
          <a:p>
            <a:r>
              <a:rPr lang="it-IT" sz="1800" dirty="0">
                <a:solidFill>
                  <a:srgbClr val="000000"/>
                </a:solidFill>
                <a:effectLst/>
                <a:latin typeface="Verdana" panose="020B0604030504040204" pitchFamily="34" charset="0"/>
                <a:ea typeface="Times New Roman" panose="02020603050405020304" pitchFamily="18" charset="0"/>
              </a:rPr>
              <a:t>I Bollandisti del sec. XVIII pubblicarono per primi (Anversa 1748) la Vita </a:t>
            </a:r>
            <a:r>
              <a:rPr lang="it-IT" sz="1800" dirty="0" err="1">
                <a:solidFill>
                  <a:srgbClr val="000000"/>
                </a:solidFill>
                <a:effectLst/>
                <a:latin typeface="Verdana" panose="020B0604030504040204" pitchFamily="34" charset="0"/>
                <a:ea typeface="Times New Roman" panose="02020603050405020304" pitchFamily="18" charset="0"/>
              </a:rPr>
              <a:t>Sanctae</a:t>
            </a:r>
            <a:r>
              <a:rPr lang="it-IT" sz="1800" dirty="0">
                <a:solidFill>
                  <a:srgbClr val="000000"/>
                </a:solidFill>
                <a:effectLst/>
                <a:latin typeface="Verdana" panose="020B0604030504040204" pitchFamily="34" charset="0"/>
                <a:ea typeface="Times New Roman" panose="02020603050405020304" pitchFamily="18" charset="0"/>
              </a:rPr>
              <a:t> </a:t>
            </a:r>
            <a:r>
              <a:rPr lang="it-IT" sz="1800" dirty="0" err="1">
                <a:solidFill>
                  <a:srgbClr val="000000"/>
                </a:solidFill>
                <a:effectLst/>
                <a:latin typeface="Verdana" panose="020B0604030504040204" pitchFamily="34" charset="0"/>
                <a:ea typeface="Times New Roman" panose="02020603050405020304" pitchFamily="18" charset="0"/>
              </a:rPr>
              <a:t>Gratae</a:t>
            </a:r>
            <a:r>
              <a:rPr lang="it-IT" sz="1800" dirty="0">
                <a:solidFill>
                  <a:srgbClr val="000000"/>
                </a:solidFill>
                <a:effectLst/>
                <a:latin typeface="Verdana" panose="020B0604030504040204" pitchFamily="34" charset="0"/>
                <a:ea typeface="Times New Roman" panose="02020603050405020304" pitchFamily="18" charset="0"/>
              </a:rPr>
              <a:t>, composta tra il 1230 e il 1240 dal b. </a:t>
            </a:r>
            <a:r>
              <a:rPr lang="it-IT" sz="1800" dirty="0" err="1">
                <a:solidFill>
                  <a:srgbClr val="000000"/>
                </a:solidFill>
                <a:effectLst/>
                <a:latin typeface="Verdana" panose="020B0604030504040204" pitchFamily="34" charset="0"/>
                <a:ea typeface="Times New Roman" panose="02020603050405020304" pitchFamily="18" charset="0"/>
              </a:rPr>
              <a:t>Pinamonte</a:t>
            </a:r>
            <a:r>
              <a:rPr lang="it-IT" sz="1800" dirty="0">
                <a:solidFill>
                  <a:srgbClr val="000000"/>
                </a:solidFill>
                <a:effectLst/>
                <a:latin typeface="Verdana" panose="020B0604030504040204" pitchFamily="34" charset="0"/>
                <a:ea typeface="Times New Roman" panose="02020603050405020304" pitchFamily="18" charset="0"/>
              </a:rPr>
              <a:t> Pellegrino da Brembate, domenicano, </a:t>
            </a:r>
          </a:p>
          <a:p>
            <a:r>
              <a:rPr lang="it-IT" sz="1800" dirty="0">
                <a:solidFill>
                  <a:srgbClr val="000000"/>
                </a:solidFill>
                <a:effectLst/>
                <a:latin typeface="Verdana" panose="020B0604030504040204" pitchFamily="34" charset="0"/>
                <a:ea typeface="Times New Roman" panose="02020603050405020304" pitchFamily="18" charset="0"/>
              </a:rPr>
              <a:t>su invito di Grazia d'</a:t>
            </a:r>
            <a:r>
              <a:rPr lang="it-IT" sz="1800" dirty="0" err="1">
                <a:solidFill>
                  <a:srgbClr val="000000"/>
                </a:solidFill>
                <a:effectLst/>
                <a:latin typeface="Verdana" panose="020B0604030504040204" pitchFamily="34" charset="0"/>
                <a:ea typeface="Times New Roman" panose="02020603050405020304" pitchFamily="18" charset="0"/>
              </a:rPr>
              <a:t>Azargo</a:t>
            </a:r>
            <a:r>
              <a:rPr lang="it-IT" sz="1800" dirty="0">
                <a:solidFill>
                  <a:srgbClr val="000000"/>
                </a:solidFill>
                <a:effectLst/>
                <a:latin typeface="Verdana" panose="020B0604030504040204" pitchFamily="34" charset="0"/>
                <a:ea typeface="Times New Roman" panose="02020603050405020304" pitchFamily="18" charset="0"/>
              </a:rPr>
              <a:t> badessa del monastero di S. Grata. </a:t>
            </a:r>
            <a:r>
              <a:rPr lang="it-IT" sz="1800" dirty="0">
                <a:effectLst/>
                <a:latin typeface="Times New Roman" panose="02020603050405020304" pitchFamily="18" charset="0"/>
                <a:ea typeface="Times New Roman" panose="02020603050405020304" pitchFamily="18" charset="0"/>
              </a:rPr>
              <a:t> </a:t>
            </a:r>
          </a:p>
          <a:p>
            <a:endParaRPr lang="it-IT" sz="1800" dirty="0">
              <a:solidFill>
                <a:srgbClr val="000000"/>
              </a:solidFill>
              <a:effectLst/>
              <a:latin typeface="Verdana" panose="020B0604030504040204" pitchFamily="34" charset="0"/>
              <a:ea typeface="Times New Roman" panose="02020603050405020304" pitchFamily="18" charset="0"/>
            </a:endParaRPr>
          </a:p>
          <a:p>
            <a:endParaRPr lang="it-IT" dirty="0">
              <a:solidFill>
                <a:srgbClr val="000000"/>
              </a:solidFill>
              <a:latin typeface="Verdana" panose="020B0604030504040204" pitchFamily="34" charset="0"/>
              <a:ea typeface="Times New Roman" panose="02020603050405020304" pitchFamily="18" charset="0"/>
            </a:endParaRPr>
          </a:p>
          <a:p>
            <a:endParaRPr lang="it-IT" sz="1800" dirty="0">
              <a:solidFill>
                <a:srgbClr val="000000"/>
              </a:solidFill>
              <a:effectLst/>
              <a:latin typeface="Verdana" panose="020B0604030504040204" pitchFamily="34" charset="0"/>
              <a:ea typeface="Times New Roman" panose="02020603050405020304" pitchFamily="18" charset="0"/>
            </a:endParaRPr>
          </a:p>
          <a:p>
            <a:endParaRPr lang="it-IT" dirty="0">
              <a:solidFill>
                <a:srgbClr val="000000"/>
              </a:solidFill>
              <a:latin typeface="Verdana" panose="020B0604030504040204" pitchFamily="34" charset="0"/>
              <a:ea typeface="Times New Roman" panose="02020603050405020304" pitchFamily="18" charset="0"/>
            </a:endParaRPr>
          </a:p>
          <a:p>
            <a:endParaRPr lang="it-IT" sz="1800" dirty="0">
              <a:solidFill>
                <a:srgbClr val="000000"/>
              </a:solidFill>
              <a:effectLst/>
              <a:latin typeface="Verdana" panose="020B0604030504040204" pitchFamily="34" charset="0"/>
              <a:ea typeface="Times New Roman" panose="02020603050405020304" pitchFamily="18" charset="0"/>
            </a:endParaRPr>
          </a:p>
          <a:p>
            <a:endParaRPr lang="it-IT" dirty="0">
              <a:solidFill>
                <a:srgbClr val="000000"/>
              </a:solidFill>
              <a:latin typeface="Verdana" panose="020B0604030504040204" pitchFamily="34" charset="0"/>
              <a:ea typeface="Times New Roman" panose="02020603050405020304" pitchFamily="18" charset="0"/>
            </a:endParaRPr>
          </a:p>
          <a:p>
            <a:endParaRPr lang="it-IT" sz="1800" dirty="0">
              <a:solidFill>
                <a:srgbClr val="000000"/>
              </a:solidFill>
              <a:effectLst/>
              <a:latin typeface="Verdana" panose="020B0604030504040204" pitchFamily="34" charset="0"/>
              <a:ea typeface="Times New Roman" panose="02020603050405020304" pitchFamily="18" charset="0"/>
            </a:endParaRPr>
          </a:p>
          <a:p>
            <a:endParaRPr lang="it-IT" dirty="0">
              <a:solidFill>
                <a:srgbClr val="000000"/>
              </a:solidFill>
              <a:latin typeface="Verdana" panose="020B0604030504040204" pitchFamily="34" charset="0"/>
              <a:ea typeface="Times New Roman" panose="02020603050405020304" pitchFamily="18" charset="0"/>
            </a:endParaRPr>
          </a:p>
          <a:p>
            <a:endParaRPr lang="it-IT" sz="1800" dirty="0">
              <a:solidFill>
                <a:srgbClr val="000000"/>
              </a:solidFill>
              <a:effectLst/>
              <a:latin typeface="Verdana" panose="020B0604030504040204" pitchFamily="34" charset="0"/>
              <a:ea typeface="Times New Roman" panose="02020603050405020304" pitchFamily="18" charset="0"/>
            </a:endParaRPr>
          </a:p>
          <a:p>
            <a:endParaRPr lang="it-IT" dirty="0">
              <a:solidFill>
                <a:srgbClr val="000000"/>
              </a:solidFill>
              <a:latin typeface="Verdana" panose="020B0604030504040204" pitchFamily="34" charset="0"/>
              <a:ea typeface="Times New Roman" panose="02020603050405020304" pitchFamily="18" charset="0"/>
            </a:endParaRPr>
          </a:p>
          <a:p>
            <a:r>
              <a:rPr lang="it-IT" sz="1800" dirty="0">
                <a:solidFill>
                  <a:srgbClr val="000000"/>
                </a:solidFill>
                <a:effectLst/>
                <a:latin typeface="Verdana" panose="020B0604030504040204" pitchFamily="34" charset="0"/>
                <a:ea typeface="Times New Roman" panose="02020603050405020304" pitchFamily="18" charset="0"/>
              </a:rPr>
              <a:t>Il 9 agosto 1027, per opera del vescovo Ambrogio II le spoglie vennero solennemente traslate entro le mura, nella chiesa di S. Maria Vecchia, </a:t>
            </a:r>
          </a:p>
          <a:p>
            <a:r>
              <a:rPr lang="it-IT" sz="1800" dirty="0">
                <a:solidFill>
                  <a:srgbClr val="000000"/>
                </a:solidFill>
                <a:effectLst/>
                <a:latin typeface="Verdana" panose="020B0604030504040204" pitchFamily="34" charset="0"/>
                <a:ea typeface="Times New Roman" panose="02020603050405020304" pitchFamily="18" charset="0"/>
              </a:rPr>
              <a:t>che fu poi detta di S. Grata alle Colonnette. </a:t>
            </a:r>
            <a:br>
              <a:rPr lang="it-IT" sz="1800" dirty="0">
                <a:solidFill>
                  <a:srgbClr val="000000"/>
                </a:solidFill>
                <a:effectLst/>
                <a:latin typeface="Verdana" panose="020B0604030504040204" pitchFamily="34" charset="0"/>
                <a:ea typeface="Times New Roman" panose="02020603050405020304" pitchFamily="18" charset="0"/>
              </a:rPr>
            </a:br>
            <a:endParaRPr lang="it-IT" sz="1800" dirty="0">
              <a:solidFill>
                <a:srgbClr val="000000"/>
              </a:solidFill>
              <a:effectLst/>
              <a:latin typeface="Verdana" panose="020B0604030504040204" pitchFamily="34" charset="0"/>
              <a:ea typeface="Times New Roman" panose="02020603050405020304" pitchFamily="18" charset="0"/>
            </a:endParaRPr>
          </a:p>
          <a:p>
            <a:r>
              <a:rPr lang="it-IT" sz="1800" dirty="0">
                <a:solidFill>
                  <a:srgbClr val="000000"/>
                </a:solidFill>
                <a:effectLst/>
                <a:latin typeface="Verdana" panose="020B0604030504040204" pitchFamily="34" charset="0"/>
                <a:ea typeface="Times New Roman" panose="02020603050405020304" pitchFamily="18" charset="0"/>
              </a:rPr>
              <a:t>La traslazione è confermata da alcuni versi incisi sul sepolcro del vescovo Ambrogio: </a:t>
            </a:r>
            <a:endParaRPr lang="it-IT" sz="1800" dirty="0">
              <a:effectLst/>
              <a:latin typeface="Times New Roman" panose="02020603050405020304" pitchFamily="18" charset="0"/>
              <a:ea typeface="Times New Roman" panose="02020603050405020304" pitchFamily="18" charset="0"/>
            </a:endParaRPr>
          </a:p>
        </p:txBody>
      </p:sp>
      <p:pic>
        <p:nvPicPr>
          <p:cNvPr id="4" name="Immagine 3">
            <a:extLst>
              <a:ext uri="{FF2B5EF4-FFF2-40B4-BE49-F238E27FC236}">
                <a16:creationId xmlns:a16="http://schemas.microsoft.com/office/drawing/2014/main" id="{4EF0381B-D2C2-1249-B726-696D69ABF324}"/>
              </a:ext>
            </a:extLst>
          </p:cNvPr>
          <p:cNvPicPr>
            <a:picLocks noChangeAspect="1"/>
          </p:cNvPicPr>
          <p:nvPr/>
        </p:nvPicPr>
        <p:blipFill>
          <a:blip r:embed="rId2"/>
          <a:stretch>
            <a:fillRect/>
          </a:stretch>
        </p:blipFill>
        <p:spPr>
          <a:xfrm>
            <a:off x="8188657" y="1861132"/>
            <a:ext cx="2863988" cy="1907461"/>
          </a:xfrm>
          <a:prstGeom prst="rect">
            <a:avLst/>
          </a:prstGeom>
        </p:spPr>
      </p:pic>
      <p:pic>
        <p:nvPicPr>
          <p:cNvPr id="6" name="Immagine 5">
            <a:extLst>
              <a:ext uri="{FF2B5EF4-FFF2-40B4-BE49-F238E27FC236}">
                <a16:creationId xmlns:a16="http://schemas.microsoft.com/office/drawing/2014/main" id="{83EFC5BA-C9D1-5E41-BD18-09BF965DB793}"/>
              </a:ext>
            </a:extLst>
          </p:cNvPr>
          <p:cNvPicPr>
            <a:picLocks noChangeAspect="1"/>
          </p:cNvPicPr>
          <p:nvPr/>
        </p:nvPicPr>
        <p:blipFill>
          <a:blip r:embed="rId3"/>
          <a:stretch>
            <a:fillRect/>
          </a:stretch>
        </p:blipFill>
        <p:spPr>
          <a:xfrm>
            <a:off x="5804607" y="1861132"/>
            <a:ext cx="1574895" cy="2099860"/>
          </a:xfrm>
          <a:prstGeom prst="rect">
            <a:avLst/>
          </a:prstGeom>
        </p:spPr>
      </p:pic>
    </p:spTree>
    <p:extLst>
      <p:ext uri="{BB962C8B-B14F-4D97-AF65-F5344CB8AC3E}">
        <p14:creationId xmlns:p14="http://schemas.microsoft.com/office/powerpoint/2010/main" val="3234643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163.jpg">
            <a:extLst>
              <a:ext uri="{FF2B5EF4-FFF2-40B4-BE49-F238E27FC236}">
                <a16:creationId xmlns:a16="http://schemas.microsoft.com/office/drawing/2014/main" id="{82561B69-6DBE-AE44-A134-3858854082D6}"/>
              </a:ext>
            </a:extLst>
          </p:cNvPr>
          <p:cNvPicPr>
            <a:picLocks noGrp="1" noChangeAspect="1"/>
          </p:cNvPicPr>
          <p:nvPr isPhoto="1"/>
        </p:nvPicPr>
        <p:blipFill>
          <a:blip r:embed="rId2" cstate="print">
            <a:lum/>
          </a:blip>
          <a:stretch>
            <a:fillRect/>
          </a:stretch>
        </p:blipFill>
        <p:spPr>
          <a:xfrm>
            <a:off x="203738" y="17253"/>
            <a:ext cx="4951413" cy="6858000"/>
          </a:xfrm>
          <a:prstGeom prst="rect">
            <a:avLst/>
          </a:prstGeom>
          <a:noFill/>
          <a:ln>
            <a:noFill/>
          </a:ln>
        </p:spPr>
      </p:pic>
      <p:sp>
        <p:nvSpPr>
          <p:cNvPr id="4" name="CasellaDiTesto 3">
            <a:extLst>
              <a:ext uri="{FF2B5EF4-FFF2-40B4-BE49-F238E27FC236}">
                <a16:creationId xmlns:a16="http://schemas.microsoft.com/office/drawing/2014/main" id="{E2DA78EB-61B3-A648-93CC-53C93272B51A}"/>
              </a:ext>
            </a:extLst>
          </p:cNvPr>
          <p:cNvSpPr txBox="1"/>
          <p:nvPr/>
        </p:nvSpPr>
        <p:spPr>
          <a:xfrm>
            <a:off x="5155151" y="586596"/>
            <a:ext cx="8095023" cy="4154984"/>
          </a:xfrm>
          <a:prstGeom prst="rect">
            <a:avLst/>
          </a:prstGeom>
          <a:noFill/>
        </p:spPr>
        <p:txBody>
          <a:bodyPr wrap="square" rtlCol="0">
            <a:spAutoFit/>
          </a:bodyPr>
          <a:lstStyle/>
          <a:p>
            <a:r>
              <a:rPr lang="it-IT" sz="2400" b="1" dirty="0">
                <a:solidFill>
                  <a:srgbClr val="FF0000"/>
                </a:solidFill>
                <a:effectLst/>
                <a:latin typeface="Times New Roman" panose="02020603050405020304" pitchFamily="18" charset="0"/>
                <a:ea typeface="Times New Roman" panose="02020603050405020304" pitchFamily="18" charset="0"/>
              </a:rPr>
              <a:t>Testamento </a:t>
            </a:r>
            <a:r>
              <a:rPr lang="it-IT" sz="2400" b="1" dirty="0" err="1">
                <a:solidFill>
                  <a:srgbClr val="FF0000"/>
                </a:solidFill>
                <a:effectLst/>
                <a:latin typeface="Times New Roman" panose="02020603050405020304" pitchFamily="18" charset="0"/>
                <a:ea typeface="Times New Roman" panose="02020603050405020304" pitchFamily="18" charset="0"/>
              </a:rPr>
              <a:t>Taidone</a:t>
            </a:r>
            <a:endParaRPr lang="it-IT" sz="2400" b="1" dirty="0">
              <a:solidFill>
                <a:srgbClr val="FF0000"/>
              </a:solidFill>
              <a:effectLst/>
              <a:latin typeface="Times New Roman" panose="02020603050405020304" pitchFamily="18" charset="0"/>
              <a:ea typeface="Times New Roman" panose="02020603050405020304" pitchFamily="18" charset="0"/>
            </a:endParaRPr>
          </a:p>
          <a:p>
            <a:endParaRPr lang="it-IT" sz="2400" dirty="0">
              <a:effectLst/>
              <a:latin typeface="Times New Roman" panose="02020603050405020304" pitchFamily="18" charset="0"/>
              <a:ea typeface="Times New Roman" panose="02020603050405020304" pitchFamily="18" charset="0"/>
            </a:endParaRPr>
          </a:p>
          <a:p>
            <a:r>
              <a:rPr lang="it-IT" sz="2400" i="1" dirty="0" err="1">
                <a:effectLst/>
                <a:latin typeface="Times New Roman" panose="02020603050405020304" pitchFamily="18" charset="0"/>
                <a:ea typeface="Times New Roman" panose="02020603050405020304" pitchFamily="18" charset="0"/>
              </a:rPr>
              <a:t>Charta</a:t>
            </a:r>
            <a:r>
              <a:rPr lang="it-IT" sz="2400" i="1" dirty="0">
                <a:effectLst/>
                <a:latin typeface="Times New Roman" panose="02020603050405020304" pitchFamily="18" charset="0"/>
                <a:ea typeface="Times New Roman" panose="02020603050405020304" pitchFamily="18" charset="0"/>
              </a:rPr>
              <a:t> </a:t>
            </a:r>
            <a:r>
              <a:rPr lang="it-IT" sz="2400" i="1" dirty="0" err="1">
                <a:effectLst/>
                <a:latin typeface="Times New Roman" panose="02020603050405020304" pitchFamily="18" charset="0"/>
                <a:ea typeface="Times New Roman" panose="02020603050405020304" pitchFamily="18" charset="0"/>
              </a:rPr>
              <a:t>dispositionis</a:t>
            </a:r>
            <a:r>
              <a:rPr lang="it-IT" sz="2400" dirty="0">
                <a:effectLst/>
                <a:latin typeface="Times New Roman" panose="02020603050405020304" pitchFamily="18" charset="0"/>
                <a:ea typeface="Times New Roman" panose="02020603050405020304" pitchFamily="18" charset="0"/>
              </a:rPr>
              <a:t> – maggio 774</a:t>
            </a:r>
          </a:p>
          <a:p>
            <a:r>
              <a:rPr lang="it-IT" sz="2400" dirty="0">
                <a:effectLst/>
                <a:latin typeface="Times New Roman" panose="02020603050405020304" pitchFamily="18" charset="0"/>
                <a:ea typeface="Times New Roman" panose="02020603050405020304" pitchFamily="18" charset="0"/>
              </a:rPr>
              <a:t> sente la vicinanza della fine del </a:t>
            </a:r>
            <a:r>
              <a:rPr lang="it-IT" sz="2400" i="1" dirty="0" err="1">
                <a:effectLst/>
                <a:latin typeface="Times New Roman" panose="02020603050405020304" pitchFamily="18" charset="0"/>
                <a:ea typeface="Times New Roman" panose="02020603050405020304" pitchFamily="18" charset="0"/>
              </a:rPr>
              <a:t>regnum</a:t>
            </a:r>
            <a:r>
              <a:rPr lang="it-IT" sz="2400" i="1" dirty="0">
                <a:effectLst/>
                <a:latin typeface="Times New Roman" panose="02020603050405020304" pitchFamily="18" charset="0"/>
                <a:ea typeface="Times New Roman" panose="02020603050405020304" pitchFamily="18" charset="0"/>
              </a:rPr>
              <a:t> </a:t>
            </a:r>
          </a:p>
          <a:p>
            <a:r>
              <a:rPr lang="it-IT" sz="2400" dirty="0">
                <a:effectLst/>
                <a:latin typeface="Times New Roman" panose="02020603050405020304" pitchFamily="18" charset="0"/>
                <a:ea typeface="Times New Roman" panose="02020603050405020304" pitchFamily="18" charset="0"/>
              </a:rPr>
              <a:t>(Pavia cadrà nel giugno 774)</a:t>
            </a:r>
          </a:p>
          <a:p>
            <a:r>
              <a:rPr lang="it-IT" sz="2400" dirty="0">
                <a:effectLst/>
                <a:latin typeface="Times New Roman" panose="02020603050405020304" pitchFamily="18" charset="0"/>
                <a:ea typeface="Times New Roman" panose="02020603050405020304" pitchFamily="18" charset="0"/>
              </a:rPr>
              <a:t> </a:t>
            </a:r>
          </a:p>
          <a:p>
            <a:r>
              <a:rPr lang="it-IT" sz="2400" dirty="0">
                <a:effectLst/>
                <a:latin typeface="Times New Roman" panose="02020603050405020304" pitchFamily="18" charset="0"/>
                <a:ea typeface="Times New Roman" panose="02020603050405020304" pitchFamily="18" charset="0"/>
              </a:rPr>
              <a:t>“…</a:t>
            </a:r>
            <a:r>
              <a:rPr lang="it-IT" sz="2400" b="1" i="1" dirty="0">
                <a:effectLst/>
                <a:latin typeface="Times New Roman" panose="02020603050405020304" pitchFamily="18" charset="0"/>
                <a:ea typeface="Times New Roman" panose="02020603050405020304" pitchFamily="18" charset="0"/>
              </a:rPr>
              <a:t>pertanto io </a:t>
            </a:r>
            <a:r>
              <a:rPr lang="it-IT" sz="2400" b="1" i="1" dirty="0" err="1">
                <a:effectLst/>
                <a:latin typeface="Times New Roman" panose="02020603050405020304" pitchFamily="18" charset="0"/>
                <a:ea typeface="Times New Roman" panose="02020603050405020304" pitchFamily="18" charset="0"/>
              </a:rPr>
              <a:t>Taido</a:t>
            </a:r>
            <a:r>
              <a:rPr lang="it-IT" sz="2400" b="1" i="1" dirty="0">
                <a:effectLst/>
                <a:latin typeface="Times New Roman" panose="02020603050405020304" pitchFamily="18" charset="0"/>
                <a:ea typeface="Times New Roman" panose="02020603050405020304" pitchFamily="18" charset="0"/>
              </a:rPr>
              <a:t>,</a:t>
            </a:r>
          </a:p>
          <a:p>
            <a:r>
              <a:rPr lang="it-IT" sz="2400" b="1" i="1" dirty="0">
                <a:effectLst/>
                <a:latin typeface="Times New Roman" panose="02020603050405020304" pitchFamily="18" charset="0"/>
                <a:ea typeface="Times New Roman" panose="02020603050405020304" pitchFamily="18" charset="0"/>
              </a:rPr>
              <a:t> riflettendo sulla varietà delle sventure … </a:t>
            </a:r>
          </a:p>
          <a:p>
            <a:r>
              <a:rPr lang="it-IT" sz="2400" b="1" i="1" dirty="0">
                <a:effectLst/>
                <a:latin typeface="Times New Roman" panose="02020603050405020304" pitchFamily="18" charset="0"/>
                <a:ea typeface="Times New Roman" panose="02020603050405020304" pitchFamily="18" charset="0"/>
              </a:rPr>
              <a:t>e sulla labilità della vita umana</a:t>
            </a:r>
          </a:p>
          <a:p>
            <a:r>
              <a:rPr lang="it-IT" sz="2400" b="1" i="1" dirty="0">
                <a:effectLst/>
                <a:latin typeface="Times New Roman" panose="02020603050405020304" pitchFamily="18" charset="0"/>
                <a:ea typeface="Times New Roman" panose="02020603050405020304" pitchFamily="18" charset="0"/>
              </a:rPr>
              <a:t>…con il presente documento ho previsto</a:t>
            </a:r>
          </a:p>
          <a:p>
            <a:r>
              <a:rPr lang="it-IT" sz="2400" b="1" i="1" dirty="0">
                <a:effectLst/>
                <a:latin typeface="Times New Roman" panose="02020603050405020304" pitchFamily="18" charset="0"/>
                <a:ea typeface="Times New Roman" panose="02020603050405020304" pitchFamily="18" charset="0"/>
              </a:rPr>
              <a:t> di distribuire i miei averi…”</a:t>
            </a:r>
          </a:p>
        </p:txBody>
      </p:sp>
    </p:spTree>
    <p:extLst>
      <p:ext uri="{BB962C8B-B14F-4D97-AF65-F5344CB8AC3E}">
        <p14:creationId xmlns:p14="http://schemas.microsoft.com/office/powerpoint/2010/main" val="2249197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394EF7C-AF44-6045-BE92-1017CCE48461}"/>
              </a:ext>
            </a:extLst>
          </p:cNvPr>
          <p:cNvSpPr txBox="1"/>
          <p:nvPr/>
        </p:nvSpPr>
        <p:spPr>
          <a:xfrm>
            <a:off x="391795" y="209869"/>
            <a:ext cx="2804160" cy="1846659"/>
          </a:xfrm>
          <a:prstGeom prst="rect">
            <a:avLst/>
          </a:prstGeom>
          <a:solidFill>
            <a:schemeClr val="accent4"/>
          </a:solidFill>
        </p:spPr>
        <p:txBody>
          <a:bodyPr wrap="square" rtlCol="0">
            <a:spAutoFit/>
          </a:bodyPr>
          <a:lstStyle/>
          <a:p>
            <a:r>
              <a:rPr lang="it-IT" sz="3200" dirty="0"/>
              <a:t>Vicinie </a:t>
            </a:r>
          </a:p>
          <a:p>
            <a:r>
              <a:rPr lang="it-IT" sz="3200" dirty="0"/>
              <a:t>e</a:t>
            </a:r>
          </a:p>
          <a:p>
            <a:r>
              <a:rPr lang="it-IT" sz="3200" dirty="0"/>
              <a:t>parrocchie</a:t>
            </a:r>
          </a:p>
          <a:p>
            <a:endParaRPr lang="it-IT" dirty="0"/>
          </a:p>
        </p:txBody>
      </p:sp>
      <p:sp>
        <p:nvSpPr>
          <p:cNvPr id="3" name="CasellaDiTesto 2">
            <a:extLst>
              <a:ext uri="{FF2B5EF4-FFF2-40B4-BE49-F238E27FC236}">
                <a16:creationId xmlns:a16="http://schemas.microsoft.com/office/drawing/2014/main" id="{C0DADF90-2AD0-2044-AE13-45CEF453A647}"/>
              </a:ext>
            </a:extLst>
          </p:cNvPr>
          <p:cNvSpPr txBox="1"/>
          <p:nvPr/>
        </p:nvSpPr>
        <p:spPr>
          <a:xfrm>
            <a:off x="1185863" y="2743201"/>
            <a:ext cx="10082163" cy="3785652"/>
          </a:xfrm>
          <a:prstGeom prst="rect">
            <a:avLst/>
          </a:prstGeom>
          <a:noFill/>
        </p:spPr>
        <p:txBody>
          <a:bodyPr wrap="square" rtlCol="0">
            <a:spAutoFit/>
          </a:bodyPr>
          <a:lstStyle/>
          <a:p>
            <a:r>
              <a:rPr lang="it-IT" sz="2400" b="1" i="1" dirty="0" err="1">
                <a:solidFill>
                  <a:srgbClr val="FF0000"/>
                </a:solidFill>
              </a:rPr>
              <a:t>Chapella</a:t>
            </a:r>
            <a:r>
              <a:rPr lang="it-IT" sz="2400" dirty="0"/>
              <a:t>  è la primitiva denominazione che identifica le prime chiese parrocchiali in </a:t>
            </a:r>
            <a:r>
              <a:rPr lang="it-IT" sz="2400" b="1" dirty="0"/>
              <a:t>ambito urbano</a:t>
            </a:r>
            <a:r>
              <a:rPr lang="it-IT" sz="2400" dirty="0"/>
              <a:t>; sono chiese esistenti in quartieri in sviluppo che assumono privilegi vescovili</a:t>
            </a:r>
          </a:p>
          <a:p>
            <a:r>
              <a:rPr lang="it-IT" sz="2400" dirty="0"/>
              <a:t>(</a:t>
            </a:r>
            <a:r>
              <a:rPr lang="it-IT" sz="2400" i="1" dirty="0"/>
              <a:t>diversa la formazione delle pievi rurali</a:t>
            </a:r>
            <a:r>
              <a:rPr lang="it-IT" sz="2400" dirty="0"/>
              <a:t>)</a:t>
            </a:r>
          </a:p>
          <a:p>
            <a:r>
              <a:rPr lang="it-IT" sz="2400" dirty="0"/>
              <a:t>La nuova circoscrizione parrocchiale si sovrappone alla </a:t>
            </a:r>
            <a:r>
              <a:rPr lang="it-IT" sz="2400" dirty="0">
                <a:solidFill>
                  <a:srgbClr val="FF0000"/>
                </a:solidFill>
              </a:rPr>
              <a:t>già definita </a:t>
            </a:r>
            <a:r>
              <a:rPr lang="it-IT" sz="2400" dirty="0"/>
              <a:t>area vicinale</a:t>
            </a:r>
          </a:p>
          <a:p>
            <a:endParaRPr lang="it-IT" sz="2400" dirty="0"/>
          </a:p>
          <a:p>
            <a:r>
              <a:rPr lang="it-IT" sz="2400" dirty="0"/>
              <a:t>Fin da X sec le persone residenti in città vengono individuate in base al riferimento di una chiesa</a:t>
            </a:r>
          </a:p>
          <a:p>
            <a:r>
              <a:rPr lang="it-IT" sz="2400" i="1" dirty="0">
                <a:solidFill>
                  <a:srgbClr val="FF0000"/>
                </a:solidFill>
              </a:rPr>
              <a:t>«…la chiesa è fatta centro di un gruppo di abitazioni o di una vicinanza, la quale da essa come ne tempi posteriori pigliava nome.»</a:t>
            </a:r>
          </a:p>
        </p:txBody>
      </p:sp>
      <p:sp>
        <p:nvSpPr>
          <p:cNvPr id="4" name="CasellaDiTesto 3">
            <a:extLst>
              <a:ext uri="{FF2B5EF4-FFF2-40B4-BE49-F238E27FC236}">
                <a16:creationId xmlns:a16="http://schemas.microsoft.com/office/drawing/2014/main" id="{07C672CB-5E2F-104B-90F2-D002E736E331}"/>
              </a:ext>
            </a:extLst>
          </p:cNvPr>
          <p:cNvSpPr txBox="1"/>
          <p:nvPr/>
        </p:nvSpPr>
        <p:spPr>
          <a:xfrm>
            <a:off x="5924618" y="896722"/>
            <a:ext cx="3505131" cy="1200329"/>
          </a:xfrm>
          <a:prstGeom prst="rect">
            <a:avLst/>
          </a:prstGeom>
          <a:noFill/>
        </p:spPr>
        <p:txBody>
          <a:bodyPr wrap="square" rtlCol="0">
            <a:spAutoFit/>
          </a:bodyPr>
          <a:lstStyle/>
          <a:p>
            <a:r>
              <a:rPr lang="it-IT" sz="2400" b="1" dirty="0">
                <a:solidFill>
                  <a:srgbClr val="0070C0"/>
                </a:solidFill>
              </a:rPr>
              <a:t>Vicinie civili</a:t>
            </a:r>
          </a:p>
          <a:p>
            <a:r>
              <a:rPr lang="it-IT" sz="2400" b="1" dirty="0">
                <a:solidFill>
                  <a:srgbClr val="0070C0"/>
                </a:solidFill>
              </a:rPr>
              <a:t>e</a:t>
            </a:r>
          </a:p>
          <a:p>
            <a:r>
              <a:rPr lang="it-IT" sz="2400" b="1" dirty="0">
                <a:solidFill>
                  <a:srgbClr val="0070C0"/>
                </a:solidFill>
              </a:rPr>
              <a:t>Vicinie ecclesiastiche</a:t>
            </a:r>
          </a:p>
        </p:txBody>
      </p:sp>
    </p:spTree>
    <p:extLst>
      <p:ext uri="{BB962C8B-B14F-4D97-AF65-F5344CB8AC3E}">
        <p14:creationId xmlns:p14="http://schemas.microsoft.com/office/powerpoint/2010/main" val="777352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F392DAF3-57E1-E04D-90E3-0C181AE19DBD}"/>
              </a:ext>
            </a:extLst>
          </p:cNvPr>
          <p:cNvSpPr txBox="1"/>
          <p:nvPr/>
        </p:nvSpPr>
        <p:spPr>
          <a:xfrm>
            <a:off x="1114425" y="328613"/>
            <a:ext cx="10115550" cy="5909310"/>
          </a:xfrm>
          <a:prstGeom prst="rect">
            <a:avLst/>
          </a:prstGeom>
          <a:noFill/>
        </p:spPr>
        <p:txBody>
          <a:bodyPr wrap="square" rtlCol="0">
            <a:spAutoFit/>
          </a:bodyPr>
          <a:lstStyle/>
          <a:p>
            <a:r>
              <a:rPr lang="it-IT" sz="1800" dirty="0">
                <a:effectLst/>
                <a:latin typeface="Calibri" panose="020F0502020204030204" pitchFamily="34" charset="0"/>
                <a:ea typeface="Calibri" panose="020F0502020204030204" pitchFamily="34" charset="0"/>
                <a:cs typeface="Times New Roman" panose="02020603050405020304" pitchFamily="18" charset="0"/>
              </a:rPr>
              <a:t>Da Mazzi</a:t>
            </a:r>
          </a:p>
          <a:p>
            <a:r>
              <a:rPr lang="it-IT" sz="1800"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r>
              <a:rPr lang="it-IT" sz="1800"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il Comune poi accoglierà  queste Vicinie come ecclesiasticamente s’erano costituite</a:t>
            </a:r>
          </a:p>
          <a:p>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r>
              <a:rPr lang="it-IT" sz="1800"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Nella costituzione del </a:t>
            </a:r>
            <a:r>
              <a:rPr lang="it-IT" sz="1800" b="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1176</a:t>
            </a:r>
            <a:r>
              <a:rPr lang="it-IT" sz="1800"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a:t>
            </a:r>
            <a:endParaRPr lang="it-IT" dirty="0">
              <a:solidFill>
                <a:srgbClr val="202122"/>
              </a:solidFill>
              <a:latin typeface="Georgia" panose="02040502050405020303" pitchFamily="18" charset="0"/>
              <a:ea typeface="Times New Roman" panose="02020603050405020304" pitchFamily="18" charset="0"/>
              <a:cs typeface="Times New Roman" panose="02020603050405020304" pitchFamily="18" charset="0"/>
            </a:endParaRPr>
          </a:p>
          <a:p>
            <a:r>
              <a:rPr lang="it-IT" sz="1800"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il vescovo </a:t>
            </a:r>
            <a:r>
              <a:rPr lang="it-IT" sz="1800"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Guala</a:t>
            </a:r>
            <a:r>
              <a:rPr lang="it-IT" sz="1800"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stabilisce i confini della parrocchia di S. Grata </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inter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vites</a:t>
            </a:r>
            <a:r>
              <a:rPr lang="it-IT" sz="1800"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r>
              <a:rPr lang="it-IT" sz="1800"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extra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Portam</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s.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Alexandri</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et extra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Pusterlam</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usque</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ad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suburbii</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fines</a:t>
            </a:r>
            <a:endPar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endParaRPr>
          </a:p>
          <a:p>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r>
              <a:rPr lang="it-IT" sz="1800" dirty="0">
                <a:effectLst/>
                <a:latin typeface="Calibri" panose="020F0502020204030204" pitchFamily="34" charset="0"/>
                <a:ea typeface="Calibri" panose="020F0502020204030204" pitchFamily="34" charset="0"/>
                <a:cs typeface="Times New Roman" panose="02020603050405020304" pitchFamily="18" charset="0"/>
              </a:rPr>
              <a:t>1176 - il vescovo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Guala</a:t>
            </a:r>
            <a:r>
              <a:rPr lang="it-IT" sz="1800" dirty="0">
                <a:effectLst/>
                <a:latin typeface="Calibri" panose="020F0502020204030204" pitchFamily="34" charset="0"/>
                <a:ea typeface="Calibri" panose="020F0502020204030204" pitchFamily="34" charset="0"/>
                <a:cs typeface="Times New Roman" panose="02020603050405020304" pitchFamily="18" charset="0"/>
              </a:rPr>
              <a:t> fissa i confini della parrocchia di S.  Grata fino alla “</a:t>
            </a:r>
            <a:r>
              <a:rPr lang="it-IT" sz="1800" i="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strictam</a:t>
            </a:r>
            <a:r>
              <a:rPr lang="it-IT" sz="18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Lauretum</a:t>
            </a:r>
            <a:r>
              <a:rPr lang="it-IT" sz="1800" dirty="0">
                <a:effectLst/>
                <a:latin typeface="Calibri" panose="020F0502020204030204" pitchFamily="34" charset="0"/>
                <a:ea typeface="Calibri" panose="020F0502020204030204" pitchFamily="34" charset="0"/>
                <a:cs typeface="Times New Roman" panose="02020603050405020304" pitchFamily="18" charset="0"/>
              </a:rPr>
              <a:t>” – via stretta ai margini di un boschetto di piante d’alloro  - appare già il toponimo Loreto</a:t>
            </a:r>
          </a:p>
          <a:p>
            <a:endParaRPr lang="it-IT" dirty="0">
              <a:latin typeface="Calibri" panose="020F0502020204030204" pitchFamily="34" charset="0"/>
              <a:ea typeface="Calibri" panose="020F0502020204030204" pitchFamily="34" charset="0"/>
              <a:cs typeface="Times New Roman" panose="02020603050405020304" pitchFamily="18" charset="0"/>
            </a:endParaRPr>
          </a:p>
          <a:p>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sz="1800"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endParaRPr>
          </a:p>
          <a:p>
            <a:endParaRPr lang="it-IT" dirty="0">
              <a:solidFill>
                <a:srgbClr val="202122"/>
              </a:solidFill>
              <a:latin typeface="Georgia" panose="02040502050405020303" pitchFamily="18" charset="0"/>
              <a:ea typeface="Times New Roman" panose="02020603050405020304" pitchFamily="18" charset="0"/>
              <a:cs typeface="Times New Roman" panose="02020603050405020304" pitchFamily="18" charset="0"/>
            </a:endParaRPr>
          </a:p>
          <a:p>
            <a:r>
              <a:rPr lang="it-IT" sz="1800"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più tardi nello Statuto del </a:t>
            </a:r>
            <a:r>
              <a:rPr lang="it-IT" sz="1800" b="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1263</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quod</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Vicinancia</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s. Grate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incipiatur</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apud</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portam</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de la Pusterla.</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Et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incipiendo</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iterum</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apud</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Pusterlam</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et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eundo</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versus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meridiem</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a:t>
            </a:r>
          </a:p>
          <a:p>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usque</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ad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Portam</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s.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Alexandri</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a:t>
            </a:r>
          </a:p>
          <a:p>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et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usque</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in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fines</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a:t>
            </a:r>
            <a:r>
              <a:rPr lang="it-IT" sz="1800" i="1" dirty="0" err="1">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burgi</a:t>
            </a:r>
            <a:r>
              <a:rPr lang="it-IT" sz="1800" i="1" dirty="0">
                <a:solidFill>
                  <a:srgbClr val="202122"/>
                </a:solidFill>
                <a:effectLst/>
                <a:latin typeface="Georgia" panose="02040502050405020303" pitchFamily="18" charset="0"/>
                <a:ea typeface="Times New Roman" panose="02020603050405020304" pitchFamily="18" charset="0"/>
                <a:cs typeface="Times New Roman" panose="02020603050405020304" pitchFamily="18" charset="0"/>
              </a:rPr>
              <a:t> Canalis</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magine 2">
            <a:extLst>
              <a:ext uri="{FF2B5EF4-FFF2-40B4-BE49-F238E27FC236}">
                <a16:creationId xmlns:a16="http://schemas.microsoft.com/office/drawing/2014/main" id="{287BA5B8-000F-1445-9AA8-4776DEB5A3B5}"/>
              </a:ext>
            </a:extLst>
          </p:cNvPr>
          <p:cNvPicPr>
            <a:picLocks noChangeAspect="1"/>
          </p:cNvPicPr>
          <p:nvPr/>
        </p:nvPicPr>
        <p:blipFill>
          <a:blip r:embed="rId2"/>
          <a:stretch>
            <a:fillRect/>
          </a:stretch>
        </p:blipFill>
        <p:spPr>
          <a:xfrm>
            <a:off x="7556938" y="3182325"/>
            <a:ext cx="3394841" cy="1751825"/>
          </a:xfrm>
          <a:prstGeom prst="rect">
            <a:avLst/>
          </a:prstGeom>
        </p:spPr>
      </p:pic>
      <p:pic>
        <p:nvPicPr>
          <p:cNvPr id="4" name="Immagine 3">
            <a:extLst>
              <a:ext uri="{FF2B5EF4-FFF2-40B4-BE49-F238E27FC236}">
                <a16:creationId xmlns:a16="http://schemas.microsoft.com/office/drawing/2014/main" id="{1DDDD428-85D8-5E48-AE59-059F4D489ECC}"/>
              </a:ext>
            </a:extLst>
          </p:cNvPr>
          <p:cNvPicPr>
            <a:picLocks noChangeAspect="1"/>
          </p:cNvPicPr>
          <p:nvPr/>
        </p:nvPicPr>
        <p:blipFill>
          <a:blip r:embed="rId3"/>
          <a:stretch>
            <a:fillRect/>
          </a:stretch>
        </p:blipFill>
        <p:spPr>
          <a:xfrm>
            <a:off x="2175641" y="3339980"/>
            <a:ext cx="1418896" cy="1062341"/>
          </a:xfrm>
          <a:prstGeom prst="rect">
            <a:avLst/>
          </a:prstGeom>
        </p:spPr>
      </p:pic>
    </p:spTree>
    <p:extLst>
      <p:ext uri="{BB962C8B-B14F-4D97-AF65-F5344CB8AC3E}">
        <p14:creationId xmlns:p14="http://schemas.microsoft.com/office/powerpoint/2010/main" val="3615409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D6FE25D5-8120-EE49-8998-7C8D3CFF87B4}"/>
              </a:ext>
            </a:extLst>
          </p:cNvPr>
          <p:cNvSpPr txBox="1"/>
          <p:nvPr/>
        </p:nvSpPr>
        <p:spPr>
          <a:xfrm>
            <a:off x="538479" y="342901"/>
            <a:ext cx="8919845" cy="5909310"/>
          </a:xfrm>
          <a:prstGeom prst="rect">
            <a:avLst/>
          </a:prstGeom>
          <a:noFill/>
        </p:spPr>
        <p:txBody>
          <a:bodyPr wrap="square">
            <a:spAutoFit/>
          </a:bodyPr>
          <a:lstStyle/>
          <a:p>
            <a:pPr lvl="0" algn="just"/>
            <a:r>
              <a:rPr lang="it-IT"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1193 –  </a:t>
            </a:r>
            <a:r>
              <a:rPr lang="it-IT" sz="18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Fossatum</a:t>
            </a:r>
            <a:r>
              <a:rPr lang="it-IT"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it-IT" sz="18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Comunis</a:t>
            </a:r>
            <a:r>
              <a:rPr lang="it-IT"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Pergami (detto roggia Serio)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it-IT" sz="1800" dirty="0">
                <a:effectLst/>
                <a:latin typeface="Calibri" panose="020F0502020204030204" pitchFamily="34" charset="0"/>
                <a:ea typeface="Calibri" panose="020F0502020204030204" pitchFamily="34" charset="0"/>
                <a:cs typeface="Times New Roman" panose="02020603050405020304" pitchFamily="18" charset="0"/>
              </a:rPr>
              <a:t>l’acqua del Serio captata a Nembro  arriva fino a Loreto.</a:t>
            </a:r>
          </a:p>
          <a:p>
            <a:pPr lvl="0" algn="just"/>
            <a:r>
              <a:rPr lang="it-IT" dirty="0">
                <a:latin typeface="Calibri" panose="020F0502020204030204" pitchFamily="34" charset="0"/>
                <a:ea typeface="Calibri" panose="020F0502020204030204" pitchFamily="34" charset="0"/>
                <a:cs typeface="Times New Roman" panose="02020603050405020304" pitchFamily="18" charset="0"/>
              </a:rPr>
              <a:t>Da B. Belotti</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270510" algn="just"/>
            <a:r>
              <a:rPr lang="it-IT" sz="1800" i="1" dirty="0">
                <a:effectLst/>
                <a:latin typeface="Calibri" panose="020F0502020204030204" pitchFamily="34" charset="0"/>
                <a:ea typeface="Calibri" panose="020F0502020204030204" pitchFamily="34" charset="0"/>
                <a:cs typeface="Times New Roman" panose="02020603050405020304" pitchFamily="18" charset="0"/>
              </a:rPr>
              <a:t>“Saggia e previdente politica delle acque del Comune di Bergamo”. </a:t>
            </a:r>
          </a:p>
          <a:p>
            <a:pPr marL="270510" algn="just"/>
            <a:r>
              <a:rPr lang="it-IT" sz="1800" i="1" dirty="0">
                <a:effectLst/>
                <a:latin typeface="Calibri" panose="020F0502020204030204" pitchFamily="34" charset="0"/>
                <a:ea typeface="Calibri" panose="020F0502020204030204" pitchFamily="34" charset="0"/>
                <a:cs typeface="Times New Roman" panose="02020603050405020304" pitchFamily="18" charset="0"/>
              </a:rPr>
              <a:t>“Il canale di cui forse già all’epoca romana esisteva un tracciato, deve essere stato cominciato prima del 1193, perché nel noto </a:t>
            </a:r>
            <a:r>
              <a:rPr lang="it-IT" sz="1800" i="1" dirty="0" err="1">
                <a:effectLst/>
                <a:latin typeface="Calibri" panose="020F0502020204030204" pitchFamily="34" charset="0"/>
                <a:ea typeface="Calibri" panose="020F0502020204030204" pitchFamily="34" charset="0"/>
                <a:cs typeface="Times New Roman" panose="02020603050405020304" pitchFamily="18" charset="0"/>
              </a:rPr>
              <a:t>iuramentum</a:t>
            </a:r>
            <a:r>
              <a:rPr lang="it-IT" sz="1800" i="1" dirty="0">
                <a:effectLst/>
                <a:latin typeface="Calibri" panose="020F0502020204030204" pitchFamily="34" charset="0"/>
                <a:ea typeface="Calibri" panose="020F0502020204030204" pitchFamily="34" charset="0"/>
                <a:cs typeface="Times New Roman" panose="02020603050405020304" pitchFamily="18" charset="0"/>
              </a:rPr>
              <a:t> </a:t>
            </a:r>
            <a:r>
              <a:rPr lang="it-IT" sz="1800" i="1" dirty="0" err="1">
                <a:effectLst/>
                <a:latin typeface="Calibri" panose="020F0502020204030204" pitchFamily="34" charset="0"/>
                <a:ea typeface="Calibri" panose="020F0502020204030204" pitchFamily="34" charset="0"/>
                <a:cs typeface="Times New Roman" panose="02020603050405020304" pitchFamily="18" charset="0"/>
              </a:rPr>
              <a:t>sequimenti</a:t>
            </a:r>
            <a:r>
              <a:rPr lang="it-IT" sz="1800" i="1" dirty="0">
                <a:effectLst/>
                <a:latin typeface="Calibri" panose="020F0502020204030204" pitchFamily="34" charset="0"/>
                <a:ea typeface="Calibri" panose="020F0502020204030204" pitchFamily="34" charset="0"/>
                <a:cs typeface="Times New Roman" panose="02020603050405020304" pitchFamily="18" charset="0"/>
              </a:rPr>
              <a:t>, certo anteriore a questa data, i vicini si obbligavano a rispettare l’uso delle acque del canale e a cedere a giusto prezzo la terra intorno al Serio, che il podestà volesse acquistare nell’interesse del comune, con che evidentemente era regolata anche l’espropriazione per la grande opera cittadina."</a:t>
            </a:r>
          </a:p>
          <a:p>
            <a:pPr marL="270510" algn="just"/>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270510" algn="just"/>
            <a:r>
              <a:rPr lang="it-IT" i="1" dirty="0">
                <a:latin typeface="Calibri" panose="020F0502020204030204" pitchFamily="34" charset="0"/>
                <a:ea typeface="Calibri" panose="020F0502020204030204" pitchFamily="34" charset="0"/>
                <a:cs typeface="Times New Roman" panose="02020603050405020304" pitchFamily="18" charset="0"/>
              </a:rPr>
              <a:t>«</a:t>
            </a:r>
            <a:r>
              <a:rPr lang="it-IT" sz="1800" i="1" dirty="0">
                <a:effectLst/>
                <a:latin typeface="Calibri" panose="020F0502020204030204" pitchFamily="34" charset="0"/>
                <a:ea typeface="Calibri" panose="020F0502020204030204" pitchFamily="34" charset="0"/>
                <a:cs typeface="Times New Roman" panose="02020603050405020304" pitchFamily="18" charset="0"/>
              </a:rPr>
              <a:t>Nel </a:t>
            </a:r>
            <a:r>
              <a:rPr lang="it-IT" sz="18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1219</a:t>
            </a:r>
            <a:r>
              <a:rPr lang="it-IT" sz="1800" i="1" dirty="0">
                <a:effectLst/>
                <a:latin typeface="Calibri" panose="020F0502020204030204" pitchFamily="34" charset="0"/>
                <a:ea typeface="Calibri" panose="020F0502020204030204" pitchFamily="34" charset="0"/>
                <a:cs typeface="Times New Roman" panose="02020603050405020304" pitchFamily="18" charset="0"/>
              </a:rPr>
              <a:t> poi esso era finito, tantoché lo statuto obbligava il podestà a giurare di conservarlo.</a:t>
            </a:r>
          </a:p>
          <a:p>
            <a:pPr marL="270510" algn="just"/>
            <a:r>
              <a:rPr lang="it-IT" sz="1800" i="1" dirty="0">
                <a:effectLst/>
                <a:latin typeface="Calibri" panose="020F0502020204030204" pitchFamily="34" charset="0"/>
                <a:ea typeface="Calibri" panose="020F0502020204030204" pitchFamily="34" charset="0"/>
                <a:cs typeface="Times New Roman" panose="02020603050405020304" pitchFamily="18" charset="0"/>
              </a:rPr>
              <a:t>Evidentemente il comune aveva dedotto il canale del Serio, non solo in virtù della pace di Costanza (dell’anno 1183), che aveva appunto trasferito ai comuni il diritto di regalia sulle acque, ma anche in forza di antichi diritti e immemorabili consuetudini, come appare dimostrato dalle derivazioni, che esso faceva già a cominciare nell’888 per le sue possessioni”.</a:t>
            </a:r>
          </a:p>
          <a:p>
            <a:pPr marL="270510" algn="just"/>
            <a:r>
              <a:rPr lang="it-IT" sz="1800" i="1" dirty="0">
                <a:effectLst/>
                <a:latin typeface="Calibri" panose="020F0502020204030204" pitchFamily="34" charset="0"/>
                <a:ea typeface="Calibri" panose="020F0502020204030204" pitchFamily="34" charset="0"/>
                <a:cs typeface="Times New Roman" panose="02020603050405020304" pitchFamily="18" charset="0"/>
              </a:rPr>
              <a:t>«L’opera venne forse compiuta intorno al </a:t>
            </a:r>
            <a:r>
              <a:rPr lang="it-IT" sz="18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1221</a:t>
            </a:r>
            <a:r>
              <a:rPr lang="it-IT" sz="1800" i="1" dirty="0">
                <a:effectLst/>
                <a:latin typeface="Calibri" panose="020F0502020204030204" pitchFamily="34" charset="0"/>
                <a:ea typeface="Calibri" panose="020F0502020204030204" pitchFamily="34" charset="0"/>
                <a:cs typeface="Times New Roman" panose="02020603050405020304" pitchFamily="18" charset="0"/>
              </a:rPr>
              <a:t>, data a cui alludono atti citati dallo statuto del 1248…”</a:t>
            </a:r>
          </a:p>
          <a:p>
            <a:pPr algn="just"/>
            <a:r>
              <a:rPr lang="it-IT" sz="1800" dirty="0">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27477987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DD264432-D834-FC40-B3B5-1B43D59BBD9E}"/>
              </a:ext>
            </a:extLst>
          </p:cNvPr>
          <p:cNvPicPr>
            <a:picLocks noChangeAspect="1"/>
          </p:cNvPicPr>
          <p:nvPr/>
        </p:nvPicPr>
        <p:blipFill>
          <a:blip r:embed="rId2"/>
          <a:stretch>
            <a:fillRect/>
          </a:stretch>
        </p:blipFill>
        <p:spPr>
          <a:xfrm>
            <a:off x="7969735" y="3256858"/>
            <a:ext cx="2976940" cy="2235743"/>
          </a:xfrm>
          <a:prstGeom prst="rect">
            <a:avLst/>
          </a:prstGeom>
        </p:spPr>
      </p:pic>
      <p:pic>
        <p:nvPicPr>
          <p:cNvPr id="4" name="Immagine 3">
            <a:extLst>
              <a:ext uri="{FF2B5EF4-FFF2-40B4-BE49-F238E27FC236}">
                <a16:creationId xmlns:a16="http://schemas.microsoft.com/office/drawing/2014/main" id="{07FA49E3-7155-2E40-96E2-51C920628308}"/>
              </a:ext>
            </a:extLst>
          </p:cNvPr>
          <p:cNvPicPr>
            <a:picLocks noChangeAspect="1"/>
          </p:cNvPicPr>
          <p:nvPr/>
        </p:nvPicPr>
        <p:blipFill>
          <a:blip r:embed="rId3"/>
          <a:stretch>
            <a:fillRect/>
          </a:stretch>
        </p:blipFill>
        <p:spPr>
          <a:xfrm>
            <a:off x="4702948" y="207816"/>
            <a:ext cx="3674549" cy="2093098"/>
          </a:xfrm>
          <a:prstGeom prst="rect">
            <a:avLst/>
          </a:prstGeom>
        </p:spPr>
      </p:pic>
      <p:pic>
        <p:nvPicPr>
          <p:cNvPr id="8" name="Immagine 7">
            <a:extLst>
              <a:ext uri="{FF2B5EF4-FFF2-40B4-BE49-F238E27FC236}">
                <a16:creationId xmlns:a16="http://schemas.microsoft.com/office/drawing/2014/main" id="{B1056D08-7CBD-C24F-AA2E-44D60016C83C}"/>
              </a:ext>
            </a:extLst>
          </p:cNvPr>
          <p:cNvPicPr>
            <a:picLocks noChangeAspect="1"/>
          </p:cNvPicPr>
          <p:nvPr/>
        </p:nvPicPr>
        <p:blipFill>
          <a:blip r:embed="rId4"/>
          <a:stretch>
            <a:fillRect/>
          </a:stretch>
        </p:blipFill>
        <p:spPr>
          <a:xfrm>
            <a:off x="274320" y="2688954"/>
            <a:ext cx="6945086" cy="5208815"/>
          </a:xfrm>
          <a:prstGeom prst="rect">
            <a:avLst/>
          </a:prstGeom>
        </p:spPr>
      </p:pic>
    </p:spTree>
    <p:extLst>
      <p:ext uri="{BB962C8B-B14F-4D97-AF65-F5344CB8AC3E}">
        <p14:creationId xmlns:p14="http://schemas.microsoft.com/office/powerpoint/2010/main" val="17698595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E2AA81D0-262D-3D44-9647-1D152EA26F8D}"/>
              </a:ext>
            </a:extLst>
          </p:cNvPr>
          <p:cNvSpPr txBox="1"/>
          <p:nvPr/>
        </p:nvSpPr>
        <p:spPr>
          <a:xfrm>
            <a:off x="1084217" y="182881"/>
            <a:ext cx="9343851" cy="6678751"/>
          </a:xfrm>
          <a:prstGeom prst="rect">
            <a:avLst/>
          </a:prstGeom>
          <a:noFill/>
        </p:spPr>
        <p:txBody>
          <a:bodyPr wrap="square" rtlCol="0">
            <a:spAutoFit/>
          </a:bodyPr>
          <a:lstStyle/>
          <a:p>
            <a:pPr lvl="0" algn="just"/>
            <a:endParaRPr lang="it-IT" sz="12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it-IT"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1233 - 23 giugno </a:t>
            </a:r>
          </a:p>
          <a:p>
            <a:pPr algn="just"/>
            <a:r>
              <a:rPr lang="it-IT" sz="2000" dirty="0">
                <a:effectLst/>
                <a:latin typeface="Calibri" panose="020F0502020204030204" pitchFamily="34" charset="0"/>
                <a:ea typeface="Calibri" panose="020F0502020204030204" pitchFamily="34" charset="0"/>
                <a:cs typeface="Times New Roman" panose="02020603050405020304" pitchFamily="18" charset="0"/>
              </a:rPr>
              <a:t>Atto elenca mulini a sud del canale in </a:t>
            </a:r>
            <a:r>
              <a:rPr lang="it-IT" sz="2000" dirty="0" err="1">
                <a:effectLst/>
                <a:latin typeface="Calibri" panose="020F0502020204030204" pitchFamily="34" charset="0"/>
                <a:ea typeface="Calibri" panose="020F0502020204030204" pitchFamily="34" charset="0"/>
                <a:cs typeface="Times New Roman" panose="02020603050405020304" pitchFamily="18" charset="0"/>
              </a:rPr>
              <a:t>Broseta</a:t>
            </a:r>
            <a:r>
              <a:rPr lang="it-IT" sz="2000" dirty="0">
                <a:effectLst/>
                <a:latin typeface="Calibri" panose="020F0502020204030204" pitchFamily="34" charset="0"/>
                <a:ea typeface="Calibri" panose="020F0502020204030204" pitchFamily="34" charset="0"/>
                <a:cs typeface="Times New Roman" panose="02020603050405020304" pitchFamily="18" charset="0"/>
              </a:rPr>
              <a:t> a Loreto che usufruiscono dell’acqua della roggia deviata dalla saracinesca </a:t>
            </a:r>
            <a:r>
              <a:rPr lang="it-IT" sz="2000" dirty="0" err="1">
                <a:effectLst/>
                <a:latin typeface="Calibri" panose="020F0502020204030204" pitchFamily="34" charset="0"/>
                <a:ea typeface="Calibri" panose="020F0502020204030204" pitchFamily="34" charset="0"/>
                <a:cs typeface="Times New Roman" panose="02020603050405020304" pitchFamily="18" charset="0"/>
              </a:rPr>
              <a:t>Piuggia</a:t>
            </a:r>
            <a:r>
              <a:rPr lang="it-IT" sz="2000" dirty="0">
                <a:effectLst/>
                <a:latin typeface="Calibri" panose="020F0502020204030204" pitchFamily="34" charset="0"/>
                <a:ea typeface="Calibri" panose="020F0502020204030204" pitchFamily="34" charset="0"/>
                <a:cs typeface="Times New Roman" panose="02020603050405020304" pitchFamily="18" charset="0"/>
              </a:rPr>
              <a:t> (dal nome del canale da Loreto al </a:t>
            </a:r>
            <a:r>
              <a:rPr lang="it-IT" sz="2000" dirty="0" err="1">
                <a:effectLst/>
                <a:latin typeface="Calibri" panose="020F0502020204030204" pitchFamily="34" charset="0"/>
                <a:ea typeface="Calibri" panose="020F0502020204030204" pitchFamily="34" charset="0"/>
                <a:cs typeface="Times New Roman" panose="02020603050405020304" pitchFamily="18" charset="0"/>
              </a:rPr>
              <a:t>Polaresco</a:t>
            </a:r>
            <a:r>
              <a:rPr lang="it-IT" sz="2000" dirty="0">
                <a:effectLst/>
                <a:latin typeface="Calibri" panose="020F0502020204030204" pitchFamily="34" charset="0"/>
                <a:ea typeface="Calibri" panose="020F0502020204030204" pitchFamily="34" charset="0"/>
                <a:cs typeface="Times New Roman" panose="02020603050405020304" pitchFamily="18" charset="0"/>
              </a:rPr>
              <a:t> </a:t>
            </a:r>
          </a:p>
          <a:p>
            <a:pPr lvl="0" algn="just"/>
            <a:endParaRPr lang="it-IT" sz="20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lvl="0" algn="just"/>
            <a:endParaRPr lang="it-IT" sz="20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lvl="0" algn="just"/>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lvl="0" algn="just"/>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lvl="0" algn="just"/>
            <a:endParaRPr lang="it-IT" sz="20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lvl="0" algn="just"/>
            <a:endParaRPr lang="it-IT" sz="20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r>
              <a:rPr lang="it-IT" sz="20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1256 </a:t>
            </a:r>
            <a:endParaRPr lang="it-IT" sz="20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r>
              <a:rPr lang="it-IT" sz="2000" dirty="0">
                <a:effectLst/>
                <a:latin typeface="Calibri" panose="020F0502020204030204" pitchFamily="34" charset="0"/>
                <a:ea typeface="Times New Roman" panose="02020603050405020304" pitchFamily="18" charset="0"/>
                <a:cs typeface="Times New Roman" panose="02020603050405020304" pitchFamily="18" charset="0"/>
              </a:rPr>
              <a:t> “Il podestà Filippo Tomaso d’Asti allargava la cerchia cittadina fino a Longuelo e costruiva la lunga muraglia da </a:t>
            </a:r>
            <a:r>
              <a:rPr lang="it-IT" sz="2000" dirty="0" err="1">
                <a:effectLst/>
                <a:latin typeface="Calibri" panose="020F0502020204030204" pitchFamily="34" charset="0"/>
                <a:ea typeface="Times New Roman" panose="02020603050405020304" pitchFamily="18" charset="0"/>
                <a:cs typeface="Times New Roman" panose="02020603050405020304" pitchFamily="18" charset="0"/>
              </a:rPr>
              <a:t>Broseta</a:t>
            </a:r>
            <a:r>
              <a:rPr lang="it-IT" sz="2000" dirty="0">
                <a:effectLst/>
                <a:latin typeface="Calibri" panose="020F0502020204030204" pitchFamily="34" charset="0"/>
                <a:ea typeface="Times New Roman" panose="02020603050405020304" pitchFamily="18" charset="0"/>
                <a:cs typeface="Times New Roman" panose="02020603050405020304" pitchFamily="18" charset="0"/>
              </a:rPr>
              <a:t> a Borgo Canale presso la chiesa di </a:t>
            </a:r>
            <a:r>
              <a:rPr lang="it-IT" sz="2000" dirty="0" err="1">
                <a:effectLst/>
                <a:latin typeface="Calibri" panose="020F0502020204030204" pitchFamily="34" charset="0"/>
                <a:ea typeface="Times New Roman" panose="02020603050405020304" pitchFamily="18" charset="0"/>
                <a:cs typeface="Times New Roman" panose="02020603050405020304" pitchFamily="18" charset="0"/>
              </a:rPr>
              <a:t>Sant</a:t>
            </a:r>
            <a:r>
              <a:rPr lang="it-IT" sz="2000" dirty="0">
                <a:effectLst/>
                <a:latin typeface="Calibri" panose="020F0502020204030204" pitchFamily="34" charset="0"/>
                <a:ea typeface="Times New Roman" panose="02020603050405020304" pitchFamily="18" charset="0"/>
                <a:cs typeface="Times New Roman" panose="02020603050405020304" pitchFamily="18" charset="0"/>
              </a:rPr>
              <a:t> Erasmo, erigendo quei portoni di </a:t>
            </a:r>
            <a:r>
              <a:rPr lang="it-IT" sz="2000" dirty="0" err="1">
                <a:effectLst/>
                <a:latin typeface="Calibri" panose="020F0502020204030204" pitchFamily="34" charset="0"/>
                <a:ea typeface="Times New Roman" panose="02020603050405020304" pitchFamily="18" charset="0"/>
                <a:cs typeface="Times New Roman" panose="02020603050405020304" pitchFamily="18" charset="0"/>
              </a:rPr>
              <a:t>Broseta</a:t>
            </a:r>
            <a:r>
              <a:rPr lang="it-IT" sz="2000" dirty="0">
                <a:effectLst/>
                <a:latin typeface="Calibri" panose="020F0502020204030204" pitchFamily="34" charset="0"/>
                <a:ea typeface="Times New Roman" panose="02020603050405020304" pitchFamily="18" charset="0"/>
                <a:cs typeface="Times New Roman" panose="02020603050405020304" pitchFamily="18" charset="0"/>
              </a:rPr>
              <a:t>, di Longuelo e di Borgo Canale…” </a:t>
            </a:r>
          </a:p>
          <a:p>
            <a:pPr lvl="0" algn="just"/>
            <a:r>
              <a:rPr lang="it-IT" i="1" dirty="0">
                <a:effectLst/>
                <a:latin typeface="Calibri" panose="020F0502020204030204" pitchFamily="34" charset="0"/>
                <a:ea typeface="Calibri" panose="020F0502020204030204" pitchFamily="34" charset="0"/>
                <a:cs typeface="Times New Roman" panose="02020603050405020304" pitchFamily="18" charset="0"/>
              </a:rPr>
              <a:t>(Mazzi e </a:t>
            </a:r>
            <a:r>
              <a:rPr lang="it-IT" i="1" dirty="0" err="1">
                <a:effectLst/>
                <a:latin typeface="Calibri" panose="020F0502020204030204" pitchFamily="34" charset="0"/>
                <a:ea typeface="Calibri" panose="020F0502020204030204" pitchFamily="34" charset="0"/>
                <a:cs typeface="Times New Roman" panose="02020603050405020304" pitchFamily="18" charset="0"/>
              </a:rPr>
              <a:t>Fornoni</a:t>
            </a:r>
            <a:r>
              <a:rPr lang="it-IT" i="1" dirty="0">
                <a:effectLst/>
                <a:latin typeface="Calibri" panose="020F0502020204030204" pitchFamily="34" charset="0"/>
                <a:ea typeface="Calibri" panose="020F0502020204030204" pitchFamily="34" charset="0"/>
                <a:cs typeface="Times New Roman" panose="02020603050405020304" pitchFamily="18" charset="0"/>
              </a:rPr>
              <a:t> [primi ‘900] videro un frammento della lapide celebrativa originariamente sulla porta di </a:t>
            </a:r>
            <a:r>
              <a:rPr lang="it-IT" i="1" dirty="0" err="1">
                <a:effectLst/>
                <a:latin typeface="Calibri" panose="020F0502020204030204" pitchFamily="34" charset="0"/>
                <a:ea typeface="Calibri" panose="020F0502020204030204" pitchFamily="34" charset="0"/>
                <a:cs typeface="Times New Roman" panose="02020603050405020304" pitchFamily="18" charset="0"/>
              </a:rPr>
              <a:t>Broseta</a:t>
            </a:r>
            <a:r>
              <a:rPr lang="it-IT" i="1" dirty="0">
                <a:effectLst/>
                <a:latin typeface="Calibri" panose="020F0502020204030204" pitchFamily="34" charset="0"/>
                <a:ea typeface="Calibri" panose="020F0502020204030204" pitchFamily="34" charset="0"/>
                <a:cs typeface="Times New Roman" panose="02020603050405020304" pitchFamily="18" charset="0"/>
              </a:rPr>
              <a:t>, murato nel parapetto del ponte)</a:t>
            </a:r>
          </a:p>
          <a:p>
            <a:pPr marL="270510" indent="-180340" algn="just"/>
            <a:r>
              <a:rPr lang="it-IT" sz="2000" i="1" dirty="0">
                <a:effectLst/>
                <a:latin typeface="Times New Roman" panose="02020603050405020304" pitchFamily="18" charset="0"/>
                <a:ea typeface="Times New Roman" panose="02020603050405020304" pitchFamily="18" charset="0"/>
              </a:rPr>
              <a:t> </a:t>
            </a:r>
          </a:p>
          <a:p>
            <a:pPr lvl="0" algn="just"/>
            <a:r>
              <a:rPr lang="it-IT"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1263 – Statuto</a:t>
            </a:r>
          </a:p>
          <a:p>
            <a:pPr lvl="0" algn="just"/>
            <a:r>
              <a:rPr lang="it-IT" sz="2000" dirty="0">
                <a:effectLst/>
                <a:latin typeface="Calibri" panose="020F0502020204030204" pitchFamily="34" charset="0"/>
                <a:ea typeface="Calibri" panose="020F0502020204030204" pitchFamily="34" charset="0"/>
                <a:cs typeface="Times New Roman" panose="02020603050405020304" pitchFamily="18" charset="0"/>
              </a:rPr>
              <a:t>Loreto è parte della vicinia di S. Grata, </a:t>
            </a:r>
            <a:r>
              <a:rPr lang="it-IT" sz="2000" dirty="0" err="1">
                <a:effectLst/>
                <a:latin typeface="Calibri" panose="020F0502020204030204" pitchFamily="34" charset="0"/>
                <a:ea typeface="Calibri" panose="020F0502020204030204" pitchFamily="34" charset="0"/>
                <a:cs typeface="Times New Roman" panose="02020603050405020304" pitchFamily="18" charset="0"/>
              </a:rPr>
              <a:t>Broseta</a:t>
            </a:r>
            <a:r>
              <a:rPr lang="it-IT" sz="2000" dirty="0">
                <a:effectLst/>
                <a:latin typeface="Calibri" panose="020F0502020204030204" pitchFamily="34" charset="0"/>
                <a:ea typeface="Calibri" panose="020F0502020204030204" pitchFamily="34" charset="0"/>
                <a:cs typeface="Times New Roman" panose="02020603050405020304" pitchFamily="18" charset="0"/>
              </a:rPr>
              <a:t> della vicinia di S. Alessandro</a:t>
            </a:r>
          </a:p>
        </p:txBody>
      </p:sp>
      <p:pic>
        <p:nvPicPr>
          <p:cNvPr id="4" name="Immagine 3">
            <a:extLst>
              <a:ext uri="{FF2B5EF4-FFF2-40B4-BE49-F238E27FC236}">
                <a16:creationId xmlns:a16="http://schemas.microsoft.com/office/drawing/2014/main" id="{D7A08EAF-03F3-7546-BAF4-0E3ACCEE8680}"/>
              </a:ext>
            </a:extLst>
          </p:cNvPr>
          <p:cNvPicPr>
            <a:picLocks noChangeAspect="1"/>
          </p:cNvPicPr>
          <p:nvPr/>
        </p:nvPicPr>
        <p:blipFill>
          <a:blip r:embed="rId2"/>
          <a:stretch>
            <a:fillRect/>
          </a:stretch>
        </p:blipFill>
        <p:spPr>
          <a:xfrm>
            <a:off x="7033626" y="1505858"/>
            <a:ext cx="3998026" cy="2638697"/>
          </a:xfrm>
          <a:prstGeom prst="rect">
            <a:avLst/>
          </a:prstGeom>
        </p:spPr>
      </p:pic>
      <p:pic>
        <p:nvPicPr>
          <p:cNvPr id="5" name="Immagine 4">
            <a:extLst>
              <a:ext uri="{FF2B5EF4-FFF2-40B4-BE49-F238E27FC236}">
                <a16:creationId xmlns:a16="http://schemas.microsoft.com/office/drawing/2014/main" id="{C2587E88-BA35-2140-B8F2-7CF8D065BF00}"/>
              </a:ext>
            </a:extLst>
          </p:cNvPr>
          <p:cNvPicPr>
            <a:picLocks noChangeAspect="1"/>
          </p:cNvPicPr>
          <p:nvPr/>
        </p:nvPicPr>
        <p:blipFill>
          <a:blip r:embed="rId3"/>
          <a:stretch>
            <a:fillRect/>
          </a:stretch>
        </p:blipFill>
        <p:spPr>
          <a:xfrm>
            <a:off x="2048476" y="1384212"/>
            <a:ext cx="3707666" cy="2881987"/>
          </a:xfrm>
          <a:prstGeom prst="rect">
            <a:avLst/>
          </a:prstGeom>
        </p:spPr>
      </p:pic>
    </p:spTree>
    <p:extLst>
      <p:ext uri="{BB962C8B-B14F-4D97-AF65-F5344CB8AC3E}">
        <p14:creationId xmlns:p14="http://schemas.microsoft.com/office/powerpoint/2010/main" val="119861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CF7E5046-1483-DF44-B2C4-2B63B9E7825A}"/>
              </a:ext>
            </a:extLst>
          </p:cNvPr>
          <p:cNvSpPr txBox="1"/>
          <p:nvPr/>
        </p:nvSpPr>
        <p:spPr>
          <a:xfrm>
            <a:off x="914401" y="2862489"/>
            <a:ext cx="8041340" cy="2862322"/>
          </a:xfrm>
          <a:prstGeom prst="rect">
            <a:avLst/>
          </a:prstGeom>
          <a:noFill/>
        </p:spPr>
        <p:txBody>
          <a:bodyPr wrap="square" rtlCol="0">
            <a:spAutoFit/>
          </a:bodyPr>
          <a:lstStyle/>
          <a:p>
            <a:pPr marL="342900" lvl="0" indent="-342900" algn="just">
              <a:buFont typeface="Calibri" panose="020F0502020204030204" pitchFamily="34" charset="0"/>
              <a:buChar char="-"/>
            </a:pPr>
            <a:r>
              <a:rPr lang="it-IT" sz="2000" dirty="0">
                <a:effectLst/>
                <a:latin typeface="Calibri" panose="020F0502020204030204" pitchFamily="34" charset="0"/>
                <a:ea typeface="Calibri" panose="020F0502020204030204" pitchFamily="34" charset="0"/>
                <a:cs typeface="Calibri" panose="020F0502020204030204" pitchFamily="34" charset="0"/>
              </a:rPr>
              <a:t>1331 - Gli Statuti del assegnano la “</a:t>
            </a:r>
            <a:r>
              <a:rPr lang="it-IT" sz="2000" i="1" dirty="0">
                <a:effectLst/>
                <a:latin typeface="Calibri" panose="020F0502020204030204" pitchFamily="34" charset="0"/>
                <a:ea typeface="Calibri" panose="020F0502020204030204" pitchFamily="34" charset="0"/>
                <a:cs typeface="Calibri" panose="020F0502020204030204" pitchFamily="34" charset="0"/>
              </a:rPr>
              <a:t>conca d’oro</a:t>
            </a:r>
            <a:r>
              <a:rPr lang="it-IT" sz="2000" dirty="0">
                <a:effectLst/>
                <a:latin typeface="Calibri" panose="020F0502020204030204" pitchFamily="34" charset="0"/>
                <a:ea typeface="Calibri" panose="020F0502020204030204" pitchFamily="34" charset="0"/>
                <a:cs typeface="Calibri" panose="020F0502020204030204" pitchFamily="34" charset="0"/>
              </a:rPr>
              <a:t>” alla </a:t>
            </a:r>
            <a:r>
              <a:rPr lang="it-IT" sz="2000" b="1" dirty="0" err="1">
                <a:effectLst/>
                <a:latin typeface="Calibri" panose="020F0502020204030204" pitchFamily="34" charset="0"/>
                <a:ea typeface="Calibri" panose="020F0502020204030204" pitchFamily="34" charset="0"/>
                <a:cs typeface="Calibri" panose="020F0502020204030204" pitchFamily="34" charset="0"/>
              </a:rPr>
              <a:t>vicinìa</a:t>
            </a:r>
            <a:r>
              <a:rPr lang="it-IT" sz="2000" b="1" dirty="0">
                <a:effectLst/>
                <a:latin typeface="Calibri" panose="020F0502020204030204" pitchFamily="34" charset="0"/>
                <a:ea typeface="Calibri" panose="020F0502020204030204" pitchFamily="34" charset="0"/>
                <a:cs typeface="Calibri" panose="020F0502020204030204" pitchFamily="34" charset="0"/>
              </a:rPr>
              <a:t> di </a:t>
            </a:r>
            <a:r>
              <a:rPr lang="it-IT" sz="2000" b="1" dirty="0" err="1">
                <a:effectLst/>
                <a:latin typeface="Calibri" panose="020F0502020204030204" pitchFamily="34" charset="0"/>
                <a:ea typeface="Calibri" panose="020F0502020204030204" pitchFamily="34" charset="0"/>
                <a:cs typeface="Calibri" panose="020F0502020204030204" pitchFamily="34" charset="0"/>
              </a:rPr>
              <a:t>Antescolis</a:t>
            </a:r>
            <a:endParaRPr lang="it-IT" sz="2000" b="1"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Courier New" panose="02070309020205020404" pitchFamily="49" charset="0"/>
              <a:buChar char="o"/>
            </a:pPr>
            <a:r>
              <a:rPr lang="it-IT" sz="2000" dirty="0">
                <a:effectLst/>
                <a:latin typeface="Calibri" panose="020F0502020204030204" pitchFamily="34" charset="0"/>
                <a:ea typeface="Calibri" panose="020F0502020204030204" pitchFamily="34" charset="0"/>
                <a:cs typeface="Calibri" panose="020F0502020204030204" pitchFamily="34" charset="0"/>
              </a:rPr>
              <a:t>Questa parte del territorio comunale viene organizzato a partire dall’omonima fontana a lato del portale sud di Santa Maria Maggiore</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gn="just">
              <a:buFont typeface="Wingdings" pitchFamily="2" charset="2"/>
              <a:buChar char=""/>
            </a:pPr>
            <a:r>
              <a:rPr lang="it-IT" sz="2000" dirty="0">
                <a:effectLst/>
                <a:latin typeface="Calibri" panose="020F0502020204030204" pitchFamily="34" charset="0"/>
                <a:ea typeface="Calibri" panose="020F0502020204030204" pitchFamily="34" charset="0"/>
                <a:cs typeface="Calibri" panose="020F0502020204030204" pitchFamily="34" charset="0"/>
              </a:rPr>
              <a:t>a est il confine della conca è definito da quelle che diventeranno le  </a:t>
            </a:r>
            <a:r>
              <a:rPr lang="it-IT" sz="2000" dirty="0" err="1">
                <a:effectLst/>
                <a:latin typeface="Calibri" panose="020F0502020204030204" pitchFamily="34" charset="0"/>
                <a:ea typeface="Calibri" panose="020F0502020204030204" pitchFamily="34" charset="0"/>
                <a:cs typeface="Calibri" panose="020F0502020204030204" pitchFamily="34" charset="0"/>
              </a:rPr>
              <a:t>Muraine</a:t>
            </a:r>
            <a:r>
              <a:rPr lang="it-IT" sz="2000" dirty="0">
                <a:effectLst/>
                <a:latin typeface="Calibri" panose="020F0502020204030204" pitchFamily="34" charset="0"/>
                <a:ea typeface="Calibri" panose="020F0502020204030204" pitchFamily="34" charset="0"/>
                <a:cs typeface="Calibri" panose="020F0502020204030204" pitchFamily="34" charset="0"/>
              </a:rPr>
              <a:t> del </a:t>
            </a:r>
            <a:r>
              <a:rPr lang="it-IT" sz="2000" dirty="0" err="1">
                <a:effectLst/>
                <a:latin typeface="Calibri" panose="020F0502020204030204" pitchFamily="34" charset="0"/>
                <a:ea typeface="Calibri" panose="020F0502020204030204" pitchFamily="34" charset="0"/>
                <a:cs typeface="Calibri" panose="020F0502020204030204" pitchFamily="34" charset="0"/>
              </a:rPr>
              <a:t>Lapacano</a:t>
            </a:r>
            <a:r>
              <a:rPr lang="it-IT" sz="2000" dirty="0">
                <a:effectLst/>
                <a:latin typeface="Calibri" panose="020F0502020204030204" pitchFamily="34" charset="0"/>
                <a:ea typeface="Calibri" panose="020F0502020204030204" pitchFamily="34" charset="0"/>
                <a:cs typeface="Calibri" panose="020F0502020204030204" pitchFamily="34" charset="0"/>
              </a:rPr>
              <a:t> che da </a:t>
            </a:r>
            <a:r>
              <a:rPr lang="it-IT" sz="2000" dirty="0" err="1">
                <a:effectLst/>
                <a:latin typeface="Calibri" panose="020F0502020204030204" pitchFamily="34" charset="0"/>
                <a:ea typeface="Calibri" panose="020F0502020204030204" pitchFamily="34" charset="0"/>
                <a:cs typeface="Calibri" panose="020F0502020204030204" pitchFamily="34" charset="0"/>
              </a:rPr>
              <a:t>Broseta</a:t>
            </a:r>
            <a:r>
              <a:rPr lang="it-IT" sz="2000" dirty="0">
                <a:effectLst/>
                <a:latin typeface="Calibri" panose="020F0502020204030204" pitchFamily="34" charset="0"/>
                <a:ea typeface="Calibri" panose="020F0502020204030204" pitchFamily="34" charset="0"/>
                <a:cs typeface="Calibri" panose="020F0502020204030204" pitchFamily="34" charset="0"/>
              </a:rPr>
              <a:t> (toponimo citato negli Statuti del 1331) salgono  a porta San Giacomo</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gn="just">
              <a:buFont typeface="Wingdings" pitchFamily="2" charset="2"/>
              <a:buChar char=""/>
            </a:pPr>
            <a:r>
              <a:rPr lang="it-IT" sz="2000" dirty="0">
                <a:effectLst/>
                <a:latin typeface="Calibri" panose="020F0502020204030204" pitchFamily="34" charset="0"/>
                <a:ea typeface="Calibri" panose="020F0502020204030204" pitchFamily="34" charset="0"/>
                <a:cs typeface="Calibri" panose="020F0502020204030204" pitchFamily="34" charset="0"/>
              </a:rPr>
              <a:t>a sud il “</a:t>
            </a:r>
            <a:r>
              <a:rPr lang="it-IT" sz="2000" i="1" dirty="0">
                <a:effectLst/>
                <a:latin typeface="Calibri" panose="020F0502020204030204" pitchFamily="34" charset="0"/>
                <a:ea typeface="Calibri" panose="020F0502020204030204" pitchFamily="34" charset="0"/>
                <a:cs typeface="Calibri" panose="020F0502020204030204" pitchFamily="34" charset="0"/>
              </a:rPr>
              <a:t>Fossato </a:t>
            </a:r>
            <a:r>
              <a:rPr lang="it-IT" sz="2000" i="1" dirty="0" err="1">
                <a:effectLst/>
                <a:latin typeface="Calibri" panose="020F0502020204030204" pitchFamily="34" charset="0"/>
                <a:ea typeface="Calibri" panose="020F0502020204030204" pitchFamily="34" charset="0"/>
                <a:cs typeface="Calibri" panose="020F0502020204030204" pitchFamily="34" charset="0"/>
              </a:rPr>
              <a:t>Communis</a:t>
            </a:r>
            <a:r>
              <a:rPr lang="it-IT" sz="2000" i="1" dirty="0">
                <a:effectLst/>
                <a:latin typeface="Calibri" panose="020F0502020204030204" pitchFamily="34" charset="0"/>
                <a:ea typeface="Calibri" panose="020F0502020204030204" pitchFamily="34" charset="0"/>
                <a:cs typeface="Calibri" panose="020F0502020204030204" pitchFamily="34" charset="0"/>
              </a:rPr>
              <a:t> Bergami</a:t>
            </a:r>
            <a:r>
              <a:rPr lang="it-IT" sz="2000" dirty="0">
                <a:effectLst/>
                <a:latin typeface="Calibri" panose="020F0502020204030204" pitchFamily="34" charset="0"/>
                <a:ea typeface="Calibri" panose="020F0502020204030204" pitchFamily="34" charset="0"/>
                <a:cs typeface="Calibri" panose="020F0502020204030204" pitchFamily="34" charset="0"/>
              </a:rPr>
              <a:t>”, che dal 1219 porta l’acqua del Serio in città</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gn="just">
              <a:buFont typeface="Wingdings" pitchFamily="2" charset="2"/>
              <a:buChar char=""/>
            </a:pPr>
            <a:r>
              <a:rPr lang="it-IT" sz="2000" dirty="0">
                <a:effectLst/>
                <a:latin typeface="Calibri" panose="020F0502020204030204" pitchFamily="34" charset="0"/>
                <a:ea typeface="Calibri" panose="020F0502020204030204" pitchFamily="34" charset="0"/>
                <a:cs typeface="Calibri" panose="020F0502020204030204" pitchFamily="34" charset="0"/>
              </a:rPr>
              <a:t> a ovest è definito dal colle della </a:t>
            </a:r>
            <a:r>
              <a:rPr lang="it-IT" sz="2000" dirty="0" err="1">
                <a:effectLst/>
                <a:latin typeface="Calibri" panose="020F0502020204030204" pitchFamily="34" charset="0"/>
                <a:ea typeface="Calibri" panose="020F0502020204030204" pitchFamily="34" charset="0"/>
                <a:cs typeface="Calibri" panose="020F0502020204030204" pitchFamily="34" charset="0"/>
              </a:rPr>
              <a:t>Benaglia</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a:extLst>
              <a:ext uri="{FF2B5EF4-FFF2-40B4-BE49-F238E27FC236}">
                <a16:creationId xmlns:a16="http://schemas.microsoft.com/office/drawing/2014/main" id="{CBC80CE5-91FD-D747-86F0-D2D80EF31A2A}"/>
              </a:ext>
            </a:extLst>
          </p:cNvPr>
          <p:cNvPicPr>
            <a:picLocks noChangeAspect="1"/>
          </p:cNvPicPr>
          <p:nvPr/>
        </p:nvPicPr>
        <p:blipFill>
          <a:blip r:embed="rId2"/>
          <a:stretch>
            <a:fillRect/>
          </a:stretch>
        </p:blipFill>
        <p:spPr>
          <a:xfrm>
            <a:off x="7826187" y="0"/>
            <a:ext cx="3833691" cy="2862489"/>
          </a:xfrm>
          <a:prstGeom prst="rect">
            <a:avLst/>
          </a:prstGeom>
        </p:spPr>
      </p:pic>
    </p:spTree>
    <p:extLst>
      <p:ext uri="{BB962C8B-B14F-4D97-AF65-F5344CB8AC3E}">
        <p14:creationId xmlns:p14="http://schemas.microsoft.com/office/powerpoint/2010/main" val="19122178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descr="page20image14654992">
            <a:extLst>
              <a:ext uri="{FF2B5EF4-FFF2-40B4-BE49-F238E27FC236}">
                <a16:creationId xmlns:a16="http://schemas.microsoft.com/office/drawing/2014/main" id="{8F53F5F3-F756-7335-D1DC-58D25B1815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017500" cy="96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4910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page15image31058992">
            <a:extLst>
              <a:ext uri="{FF2B5EF4-FFF2-40B4-BE49-F238E27FC236}">
                <a16:creationId xmlns:a16="http://schemas.microsoft.com/office/drawing/2014/main" id="{2087CD51-BC86-3C0E-4962-E093AA8A2B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1307"/>
            <a:ext cx="13004800" cy="975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9498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BEDB2A1B-5B11-AF46-8A3A-FE6D24D6D8BC}"/>
              </a:ext>
            </a:extLst>
          </p:cNvPr>
          <p:cNvSpPr txBox="1"/>
          <p:nvPr/>
        </p:nvSpPr>
        <p:spPr>
          <a:xfrm>
            <a:off x="344384" y="4702629"/>
            <a:ext cx="6997319" cy="1754326"/>
          </a:xfrm>
          <a:prstGeom prst="rect">
            <a:avLst/>
          </a:prstGeom>
          <a:noFill/>
        </p:spPr>
        <p:txBody>
          <a:bodyPr wrap="square" rtlCol="0">
            <a:spAutoFit/>
          </a:bodyPr>
          <a:lstStyle/>
          <a:p>
            <a:pPr lvl="0" algn="just"/>
            <a:r>
              <a:rPr lang="it-IT"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1453 </a:t>
            </a:r>
            <a:endParaRPr lang="it-IT" b="1" dirty="0">
              <a:solidFill>
                <a:srgbClr val="FF0000"/>
              </a:solidFill>
              <a:latin typeface="Calibri" panose="020F0502020204030204" pitchFamily="34" charset="0"/>
              <a:ea typeface="Times New Roman" panose="02020603050405020304" pitchFamily="18" charset="0"/>
              <a:cs typeface="Calibri" panose="020F0502020204030204" pitchFamily="34" charset="0"/>
            </a:endParaRPr>
          </a:p>
          <a:p>
            <a:pPr lvl="0" algn="just"/>
            <a:r>
              <a:rPr lang="it-IT" sz="1800" dirty="0">
                <a:effectLst/>
                <a:latin typeface="Calibri" panose="020F0502020204030204" pitchFamily="34" charset="0"/>
                <a:ea typeface="Times New Roman" panose="02020603050405020304" pitchFamily="18" charset="0"/>
                <a:cs typeface="Calibri" panose="020F0502020204030204" pitchFamily="34" charset="0"/>
              </a:rPr>
              <a:t>Viene definitivamente conclusa la cerchia delle </a:t>
            </a:r>
            <a:r>
              <a:rPr lang="it-IT" sz="1800" dirty="0" err="1">
                <a:effectLst/>
                <a:latin typeface="Calibri" panose="020F0502020204030204" pitchFamily="34" charset="0"/>
                <a:ea typeface="Times New Roman" panose="02020603050405020304" pitchFamily="18" charset="0"/>
                <a:cs typeface="Calibri" panose="020F0502020204030204" pitchFamily="34" charset="0"/>
              </a:rPr>
              <a:t>Muraine</a:t>
            </a:r>
            <a:r>
              <a:rPr lang="it-IT" sz="1800" dirty="0">
                <a:effectLst/>
                <a:latin typeface="Calibri" panose="020F0502020204030204" pitchFamily="34" charset="0"/>
                <a:ea typeface="Times New Roman" panose="02020603050405020304" pitchFamily="18" charset="0"/>
                <a:cs typeface="Calibri" panose="020F0502020204030204" pitchFamily="34" charset="0"/>
              </a:rPr>
              <a:t> a difesa dei borghi di Bergamo:</a:t>
            </a:r>
          </a:p>
          <a:p>
            <a:pPr marL="342900" lvl="0" indent="-342900" algn="just">
              <a:buFont typeface="Cambria" panose="02040503050406030204" pitchFamily="18" charset="0"/>
              <a:buChar char="-"/>
            </a:pPr>
            <a:r>
              <a:rPr lang="it-IT" sz="1800" dirty="0">
                <a:effectLst/>
                <a:latin typeface="Calibri" panose="020F0502020204030204" pitchFamily="34" charset="0"/>
                <a:ea typeface="Times New Roman" panose="02020603050405020304" pitchFamily="18" charset="0"/>
                <a:cs typeface="Calibri" panose="020F0502020204030204" pitchFamily="34" charset="0"/>
              </a:rPr>
              <a:t>all’esterno tenute signorili e cappelle germe di future parrocchie  (come sarà la Cappella della Vergine Annunciata per la futura parrocchia di Loreto)</a:t>
            </a:r>
            <a:endParaRPr lang="it-IT"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Immagine 3">
            <a:extLst>
              <a:ext uri="{FF2B5EF4-FFF2-40B4-BE49-F238E27FC236}">
                <a16:creationId xmlns:a16="http://schemas.microsoft.com/office/drawing/2014/main" id="{68E50391-BC61-3941-ACDE-05D6DB9AEE06}"/>
              </a:ext>
            </a:extLst>
          </p:cNvPr>
          <p:cNvPicPr>
            <a:picLocks noChangeAspect="1"/>
          </p:cNvPicPr>
          <p:nvPr/>
        </p:nvPicPr>
        <p:blipFill>
          <a:blip r:embed="rId2"/>
          <a:stretch>
            <a:fillRect/>
          </a:stretch>
        </p:blipFill>
        <p:spPr>
          <a:xfrm>
            <a:off x="5616327" y="401045"/>
            <a:ext cx="5960469" cy="4421584"/>
          </a:xfrm>
          <a:prstGeom prst="rect">
            <a:avLst/>
          </a:prstGeom>
        </p:spPr>
      </p:pic>
      <p:sp>
        <p:nvSpPr>
          <p:cNvPr id="3" name="CasellaDiTesto 2">
            <a:extLst>
              <a:ext uri="{FF2B5EF4-FFF2-40B4-BE49-F238E27FC236}">
                <a16:creationId xmlns:a16="http://schemas.microsoft.com/office/drawing/2014/main" id="{99078B68-8A05-829E-B952-E62C6941835B}"/>
              </a:ext>
            </a:extLst>
          </p:cNvPr>
          <p:cNvSpPr txBox="1"/>
          <p:nvPr/>
        </p:nvSpPr>
        <p:spPr>
          <a:xfrm>
            <a:off x="274431" y="862709"/>
            <a:ext cx="5341896" cy="2862322"/>
          </a:xfrm>
          <a:prstGeom prst="rect">
            <a:avLst/>
          </a:prstGeom>
          <a:noFill/>
        </p:spPr>
        <p:txBody>
          <a:bodyPr wrap="square" rtlCol="0">
            <a:spAutoFit/>
          </a:bodyPr>
          <a:lstStyle/>
          <a:p>
            <a:pPr algn="l"/>
            <a:r>
              <a:rPr lang="it-IT" b="0" i="0" dirty="0">
                <a:solidFill>
                  <a:srgbClr val="FF0000"/>
                </a:solidFill>
                <a:effectLst/>
                <a:latin typeface="Roboto" panose="02000000000000000000" pitchFamily="2" charset="0"/>
              </a:rPr>
              <a:t>13 dicembre 1337</a:t>
            </a:r>
          </a:p>
          <a:p>
            <a:pPr algn="l"/>
            <a:r>
              <a:rPr lang="it-IT" b="0" i="0" dirty="0">
                <a:solidFill>
                  <a:srgbClr val="333333"/>
                </a:solidFill>
                <a:effectLst/>
                <a:latin typeface="Roboto" panose="02000000000000000000" pitchFamily="2" charset="0"/>
              </a:rPr>
              <a:t>– Giuseppe Ronchetti nel 1818 in</a:t>
            </a:r>
          </a:p>
          <a:p>
            <a:pPr algn="l"/>
            <a:r>
              <a:rPr lang="it-IT" b="0" i="0" dirty="0">
                <a:solidFill>
                  <a:srgbClr val="333333"/>
                </a:solidFill>
                <a:effectLst/>
                <a:latin typeface="Roboto" panose="02000000000000000000" pitchFamily="2" charset="0"/>
              </a:rPr>
              <a:t> “</a:t>
            </a:r>
            <a:r>
              <a:rPr lang="it-IT" b="0" i="1" dirty="0">
                <a:solidFill>
                  <a:srgbClr val="333333"/>
                </a:solidFill>
                <a:effectLst/>
                <a:latin typeface="Roboto" panose="02000000000000000000" pitchFamily="2" charset="0"/>
              </a:rPr>
              <a:t>Memorie </a:t>
            </a:r>
            <a:r>
              <a:rPr lang="it-IT" b="0" i="1" dirty="0" err="1">
                <a:solidFill>
                  <a:srgbClr val="333333"/>
                </a:solidFill>
                <a:effectLst/>
                <a:latin typeface="Roboto" panose="02000000000000000000" pitchFamily="2" charset="0"/>
              </a:rPr>
              <a:t>istoriche</a:t>
            </a:r>
            <a:r>
              <a:rPr lang="it-IT" b="0" i="1" dirty="0">
                <a:solidFill>
                  <a:srgbClr val="333333"/>
                </a:solidFill>
                <a:effectLst/>
                <a:latin typeface="Roboto" panose="02000000000000000000" pitchFamily="2" charset="0"/>
              </a:rPr>
              <a:t> della città e chiesa di Bergamo</a:t>
            </a:r>
            <a:r>
              <a:rPr lang="it-IT" b="0" i="0" dirty="0">
                <a:solidFill>
                  <a:srgbClr val="333333"/>
                </a:solidFill>
                <a:effectLst/>
                <a:latin typeface="Roboto" panose="02000000000000000000" pitchFamily="2" charset="0"/>
              </a:rPr>
              <a:t>” </a:t>
            </a:r>
          </a:p>
          <a:p>
            <a:pPr algn="l"/>
            <a:r>
              <a:rPr lang="it-IT" b="0" i="0" dirty="0">
                <a:solidFill>
                  <a:srgbClr val="333333"/>
                </a:solidFill>
                <a:effectLst/>
                <a:latin typeface="Roboto" panose="02000000000000000000" pitchFamily="2" charset="0"/>
              </a:rPr>
              <a:t>scrive che il vescovo Cipriano degli Alessandri</a:t>
            </a:r>
          </a:p>
          <a:p>
            <a:pPr algn="l"/>
            <a:r>
              <a:rPr lang="it-IT" b="0" i="0" dirty="0">
                <a:solidFill>
                  <a:srgbClr val="333333"/>
                </a:solidFill>
                <a:effectLst/>
                <a:latin typeface="Roboto" panose="02000000000000000000" pitchFamily="2" charset="0"/>
              </a:rPr>
              <a:t> “…benedisse la prima pietra del monastero</a:t>
            </a:r>
          </a:p>
          <a:p>
            <a:pPr algn="l"/>
            <a:r>
              <a:rPr lang="it-IT" b="0" i="0" dirty="0">
                <a:solidFill>
                  <a:srgbClr val="333333"/>
                </a:solidFill>
                <a:effectLst/>
                <a:latin typeface="Roboto" panose="02000000000000000000" pitchFamily="2" charset="0"/>
              </a:rPr>
              <a:t> di Santa Lucia in Broseta….” </a:t>
            </a:r>
          </a:p>
          <a:p>
            <a:pPr algn="l"/>
            <a:r>
              <a:rPr lang="it-IT" b="0" i="0" dirty="0">
                <a:solidFill>
                  <a:srgbClr val="333333"/>
                </a:solidFill>
                <a:effectLst/>
                <a:latin typeface="Roboto" panose="02000000000000000000" pitchFamily="2" charset="0"/>
              </a:rPr>
              <a:t>al centro dell’amena conca tra il borgo Canale</a:t>
            </a:r>
          </a:p>
          <a:p>
            <a:pPr algn="l"/>
            <a:r>
              <a:rPr lang="it-IT" b="0" i="0" dirty="0">
                <a:solidFill>
                  <a:srgbClr val="333333"/>
                </a:solidFill>
                <a:effectLst/>
                <a:latin typeface="Roboto" panose="02000000000000000000" pitchFamily="2" charset="0"/>
              </a:rPr>
              <a:t> e il borgo San Alessandro.</a:t>
            </a:r>
          </a:p>
          <a:p>
            <a:pPr algn="l"/>
            <a:r>
              <a:rPr lang="it-IT" b="0" i="0" dirty="0">
                <a:solidFill>
                  <a:srgbClr val="333333"/>
                </a:solidFill>
                <a:effectLst/>
                <a:latin typeface="Roboto" panose="02000000000000000000" pitchFamily="2" charset="0"/>
              </a:rPr>
              <a:t>Il monastero domenicano femminile darà in seguito nome all’intera contrada</a:t>
            </a:r>
          </a:p>
        </p:txBody>
      </p:sp>
    </p:spTree>
    <p:extLst>
      <p:ext uri="{BB962C8B-B14F-4D97-AF65-F5344CB8AC3E}">
        <p14:creationId xmlns:p14="http://schemas.microsoft.com/office/powerpoint/2010/main" val="9722862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DB3A1F71-D32B-7E4B-A24E-B77ED364B896}"/>
              </a:ext>
            </a:extLst>
          </p:cNvPr>
          <p:cNvPicPr>
            <a:picLocks noChangeAspect="1"/>
          </p:cNvPicPr>
          <p:nvPr/>
        </p:nvPicPr>
        <p:blipFill>
          <a:blip r:embed="rId2"/>
          <a:stretch>
            <a:fillRect/>
          </a:stretch>
        </p:blipFill>
        <p:spPr>
          <a:xfrm>
            <a:off x="3369503" y="0"/>
            <a:ext cx="7601690" cy="5346700"/>
          </a:xfrm>
          <a:prstGeom prst="rect">
            <a:avLst/>
          </a:prstGeom>
        </p:spPr>
      </p:pic>
      <p:sp>
        <p:nvSpPr>
          <p:cNvPr id="4" name="CasellaDiTesto 3">
            <a:extLst>
              <a:ext uri="{FF2B5EF4-FFF2-40B4-BE49-F238E27FC236}">
                <a16:creationId xmlns:a16="http://schemas.microsoft.com/office/drawing/2014/main" id="{8D6F1872-9100-7245-8504-7ECABED842C7}"/>
              </a:ext>
            </a:extLst>
          </p:cNvPr>
          <p:cNvSpPr txBox="1"/>
          <p:nvPr/>
        </p:nvSpPr>
        <p:spPr>
          <a:xfrm>
            <a:off x="4975761" y="5771408"/>
            <a:ext cx="3237200" cy="461665"/>
          </a:xfrm>
          <a:prstGeom prst="rect">
            <a:avLst/>
          </a:prstGeom>
          <a:solidFill>
            <a:schemeClr val="accent4"/>
          </a:solidFill>
        </p:spPr>
        <p:txBody>
          <a:bodyPr wrap="square" rtlCol="0">
            <a:spAutoFit/>
          </a:bodyPr>
          <a:lstStyle/>
          <a:p>
            <a:pPr algn="ctr"/>
            <a:r>
              <a:rPr lang="it-IT" sz="2400" dirty="0"/>
              <a:t>Porta </a:t>
            </a:r>
            <a:r>
              <a:rPr lang="it-IT" sz="2400" dirty="0" err="1"/>
              <a:t>Broseta</a:t>
            </a:r>
            <a:endParaRPr lang="it-IT" sz="2400" dirty="0"/>
          </a:p>
        </p:txBody>
      </p:sp>
      <p:sp>
        <p:nvSpPr>
          <p:cNvPr id="2" name="CasellaDiTesto 1">
            <a:extLst>
              <a:ext uri="{FF2B5EF4-FFF2-40B4-BE49-F238E27FC236}">
                <a16:creationId xmlns:a16="http://schemas.microsoft.com/office/drawing/2014/main" id="{DBB1D81E-DC19-514B-A3E8-63E73FAA35C4}"/>
              </a:ext>
            </a:extLst>
          </p:cNvPr>
          <p:cNvSpPr txBox="1"/>
          <p:nvPr/>
        </p:nvSpPr>
        <p:spPr>
          <a:xfrm>
            <a:off x="266700" y="2133600"/>
            <a:ext cx="2527300" cy="1754326"/>
          </a:xfrm>
          <a:prstGeom prst="rect">
            <a:avLst/>
          </a:prstGeom>
          <a:noFill/>
        </p:spPr>
        <p:txBody>
          <a:bodyPr wrap="square" rtlCol="0">
            <a:spAutoFit/>
          </a:bodyPr>
          <a:lstStyle/>
          <a:p>
            <a:r>
              <a:rPr lang="it-IT"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1263 – Statuto </a:t>
            </a:r>
          </a:p>
          <a:p>
            <a:r>
              <a:rPr lang="it-IT" sz="1800" dirty="0">
                <a:effectLst/>
                <a:latin typeface="Calibri" panose="020F0502020204030204" pitchFamily="34" charset="0"/>
                <a:ea typeface="Calibri" panose="020F0502020204030204" pitchFamily="34" charset="0"/>
                <a:cs typeface="Times New Roman" panose="02020603050405020304" pitchFamily="18" charset="0"/>
              </a:rPr>
              <a:t>Loreto è parte della vicinia di S. Grata, </a:t>
            </a:r>
          </a:p>
          <a:p>
            <a:r>
              <a:rPr lang="it-IT" sz="1800" dirty="0" err="1">
                <a:effectLst/>
                <a:latin typeface="Calibri" panose="020F0502020204030204" pitchFamily="34" charset="0"/>
                <a:ea typeface="Calibri" panose="020F0502020204030204" pitchFamily="34" charset="0"/>
                <a:cs typeface="Times New Roman" panose="02020603050405020304" pitchFamily="18" charset="0"/>
              </a:rPr>
              <a:t>Broseta</a:t>
            </a:r>
            <a:r>
              <a:rPr lang="it-IT" sz="1800" dirty="0">
                <a:effectLst/>
                <a:latin typeface="Calibri" panose="020F0502020204030204" pitchFamily="34" charset="0"/>
                <a:ea typeface="Calibri" panose="020F0502020204030204" pitchFamily="34" charset="0"/>
                <a:cs typeface="Times New Roman" panose="02020603050405020304" pitchFamily="18" charset="0"/>
              </a:rPr>
              <a:t> della vicinia di S. Alessandro</a:t>
            </a:r>
          </a:p>
          <a:p>
            <a:endParaRPr lang="it-IT" dirty="0"/>
          </a:p>
        </p:txBody>
      </p:sp>
    </p:spTree>
    <p:extLst>
      <p:ext uri="{BB962C8B-B14F-4D97-AF65-F5344CB8AC3E}">
        <p14:creationId xmlns:p14="http://schemas.microsoft.com/office/powerpoint/2010/main" val="42306262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E10CF91B-EC24-7B43-AE8D-82E9EEDA3CEC}"/>
              </a:ext>
            </a:extLst>
          </p:cNvPr>
          <p:cNvSpPr txBox="1"/>
          <p:nvPr/>
        </p:nvSpPr>
        <p:spPr>
          <a:xfrm>
            <a:off x="848140" y="251791"/>
            <a:ext cx="3232084" cy="369332"/>
          </a:xfrm>
          <a:prstGeom prst="rect">
            <a:avLst/>
          </a:prstGeom>
          <a:noFill/>
        </p:spPr>
        <p:txBody>
          <a:bodyPr wrap="square" rtlCol="0">
            <a:spAutoFit/>
          </a:bodyPr>
          <a:lstStyle/>
          <a:p>
            <a:r>
              <a:rPr lang="it-IT" sz="1800" b="1" dirty="0">
                <a:solidFill>
                  <a:srgbClr val="FF0000"/>
                </a:solidFill>
                <a:effectLst/>
                <a:latin typeface="Times New Roman" panose="02020603050405020304" pitchFamily="18" charset="0"/>
                <a:ea typeface="Times New Roman" panose="02020603050405020304" pitchFamily="18" charset="0"/>
                <a:cs typeface="Calibri" panose="020F0502020204030204" pitchFamily="34" charset="0"/>
              </a:rPr>
              <a:t>1458 </a:t>
            </a:r>
            <a:r>
              <a:rPr lang="it-IT" sz="1800" dirty="0">
                <a:effectLst/>
                <a:latin typeface="Times New Roman" panose="02020603050405020304" pitchFamily="18" charset="0"/>
                <a:ea typeface="Times New Roman" panose="02020603050405020304" pitchFamily="18" charset="0"/>
                <a:cs typeface="Calibri" panose="020F0502020204030204" pitchFamily="34" charset="0"/>
              </a:rPr>
              <a:t>– scavo della roggia </a:t>
            </a:r>
            <a:r>
              <a:rPr lang="it-IT" sz="1800" dirty="0" err="1">
                <a:effectLst/>
                <a:latin typeface="Times New Roman" panose="02020603050405020304" pitchFamily="18" charset="0"/>
                <a:ea typeface="Times New Roman" panose="02020603050405020304" pitchFamily="18" charset="0"/>
                <a:cs typeface="Calibri" panose="020F0502020204030204" pitchFamily="34" charset="0"/>
              </a:rPr>
              <a:t>Curna</a:t>
            </a:r>
            <a:endParaRPr lang="it-IT" dirty="0"/>
          </a:p>
        </p:txBody>
      </p:sp>
      <p:sp>
        <p:nvSpPr>
          <p:cNvPr id="3" name="CasellaDiTesto 2">
            <a:extLst>
              <a:ext uri="{FF2B5EF4-FFF2-40B4-BE49-F238E27FC236}">
                <a16:creationId xmlns:a16="http://schemas.microsoft.com/office/drawing/2014/main" id="{4D94A57E-EE5F-CE46-9ABF-4DD2A015635B}"/>
              </a:ext>
            </a:extLst>
          </p:cNvPr>
          <p:cNvSpPr txBox="1"/>
          <p:nvPr/>
        </p:nvSpPr>
        <p:spPr>
          <a:xfrm>
            <a:off x="848140" y="812801"/>
            <a:ext cx="9170503" cy="5909310"/>
          </a:xfrm>
          <a:prstGeom prst="rect">
            <a:avLst/>
          </a:prstGeom>
          <a:noFill/>
        </p:spPr>
        <p:txBody>
          <a:bodyPr wrap="square" rtlCol="0">
            <a:spAutoFit/>
          </a:bodyPr>
          <a:lstStyle/>
          <a:p>
            <a:pPr lvl="0" algn="just"/>
            <a:r>
              <a:rPr lang="it-IT"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1596 – 21 ottobre</a:t>
            </a:r>
          </a:p>
          <a:p>
            <a:pPr lvl="0" algn="just"/>
            <a:r>
              <a:rPr lang="it-IT" sz="1800" dirty="0">
                <a:effectLst/>
                <a:latin typeface="Calibri" panose="020F0502020204030204" pitchFamily="34" charset="0"/>
                <a:ea typeface="Times New Roman" panose="02020603050405020304" pitchFamily="18" charset="0"/>
                <a:cs typeface="Calibri" panose="020F0502020204030204" pitchFamily="34" charset="0"/>
              </a:rPr>
              <a:t>“</a:t>
            </a:r>
            <a:r>
              <a:rPr lang="it-IT" sz="1800" i="1" dirty="0" err="1">
                <a:effectLst/>
                <a:latin typeface="Calibri" panose="020F0502020204030204" pitchFamily="34" charset="0"/>
                <a:ea typeface="Times New Roman" panose="02020603050405020304" pitchFamily="18" charset="0"/>
                <a:cs typeface="Calibri" panose="020F0502020204030204" pitchFamily="34" charset="0"/>
              </a:rPr>
              <a:t>Zuane</a:t>
            </a:r>
            <a:r>
              <a:rPr lang="it-IT" sz="1800" i="1" dirty="0">
                <a:effectLst/>
                <a:latin typeface="Calibri" panose="020F0502020204030204" pitchFamily="34" charset="0"/>
                <a:ea typeface="Times New Roman" panose="02020603050405020304" pitchFamily="18" charset="0"/>
                <a:cs typeface="Calibri" panose="020F0502020204030204" pitchFamily="34" charset="0"/>
              </a:rPr>
              <a:t> de </a:t>
            </a:r>
            <a:r>
              <a:rPr lang="it-IT" sz="1800" i="1" dirty="0" err="1">
                <a:effectLst/>
                <a:latin typeface="Calibri" panose="020F0502020204030204" pitchFamily="34" charset="0"/>
                <a:ea typeface="Times New Roman" panose="02020603050405020304" pitchFamily="18" charset="0"/>
                <a:cs typeface="Calibri" panose="020F0502020204030204" pitchFamily="34" charset="0"/>
              </a:rPr>
              <a:t>Leze</a:t>
            </a:r>
            <a:r>
              <a:rPr lang="it-IT" sz="1800" i="1" dirty="0">
                <a:effectLst/>
                <a:latin typeface="Calibri" panose="020F0502020204030204" pitchFamily="34" charset="0"/>
                <a:ea typeface="Times New Roman" panose="02020603050405020304" pitchFamily="18" charset="0"/>
                <a:cs typeface="Calibri" panose="020F0502020204030204" pitchFamily="34" charset="0"/>
              </a:rPr>
              <a:t> ritornato di Capitano di Bergamo</a:t>
            </a:r>
            <a:r>
              <a:rPr lang="it-IT" sz="1800" dirty="0">
                <a:effectLst/>
                <a:latin typeface="Calibri" panose="020F0502020204030204" pitchFamily="34" charset="0"/>
                <a:ea typeface="Times New Roman" panose="02020603050405020304" pitchFamily="18" charset="0"/>
                <a:cs typeface="Calibri" panose="020F0502020204030204" pitchFamily="34" charset="0"/>
              </a:rPr>
              <a:t>” presenta</a:t>
            </a:r>
          </a:p>
          <a:p>
            <a:pPr lvl="0" algn="just"/>
            <a:r>
              <a:rPr lang="it-IT" sz="1800" dirty="0">
                <a:effectLst/>
                <a:latin typeface="Calibri" panose="020F0502020204030204" pitchFamily="34" charset="0"/>
                <a:ea typeface="Times New Roman" panose="02020603050405020304" pitchFamily="18" charset="0"/>
                <a:cs typeface="Calibri" panose="020F0502020204030204" pitchFamily="34" charset="0"/>
              </a:rPr>
              <a:t>all’Eccellentissimo collegio di Venezia la </a:t>
            </a:r>
            <a:r>
              <a:rPr lang="it-IT" sz="1800" i="1" dirty="0">
                <a:effectLst/>
                <a:latin typeface="Calibri" panose="020F0502020204030204" pitchFamily="34" charset="0"/>
                <a:ea typeface="Times New Roman" panose="02020603050405020304" pitchFamily="18" charset="0"/>
                <a:cs typeface="Calibri" panose="020F0502020204030204" pitchFamily="34" charset="0"/>
              </a:rPr>
              <a:t>“Descrizione di Bergamo e del suo territorio</a:t>
            </a:r>
            <a:r>
              <a:rPr lang="it-IT" sz="1800" dirty="0">
                <a:effectLst/>
                <a:latin typeface="Calibri" panose="020F0502020204030204" pitchFamily="34" charset="0"/>
                <a:ea typeface="Times New Roman" panose="02020603050405020304" pitchFamily="18" charset="0"/>
                <a:cs typeface="Calibri" panose="020F0502020204030204" pitchFamily="34" charset="0"/>
              </a:rPr>
              <a:t>”</a:t>
            </a:r>
            <a:endParaRPr lang="it-IT" dirty="0">
              <a:latin typeface="Calibri" panose="020F0502020204030204" pitchFamily="34" charset="0"/>
              <a:ea typeface="Times New Roman" panose="02020603050405020304" pitchFamily="18" charset="0"/>
              <a:cs typeface="Calibri" panose="020F0502020204030204" pitchFamily="34" charset="0"/>
            </a:endParaRPr>
          </a:p>
          <a:p>
            <a:pPr marL="630555" algn="just"/>
            <a:endParaRPr lang="it-IT" sz="1800" dirty="0">
              <a:effectLst/>
              <a:latin typeface="Times New Roman" panose="02020603050405020304" pitchFamily="18" charset="0"/>
              <a:ea typeface="Times New Roman" panose="02020603050405020304" pitchFamily="18" charset="0"/>
            </a:endParaRPr>
          </a:p>
          <a:p>
            <a:pPr marL="630555" algn="just"/>
            <a:r>
              <a:rPr lang="it-IT" sz="1800" i="1" dirty="0">
                <a:effectLst/>
                <a:latin typeface="Times New Roman" panose="02020603050405020304" pitchFamily="18" charset="0"/>
                <a:ea typeface="Times New Roman" panose="02020603050405020304" pitchFamily="18" charset="0"/>
              </a:rPr>
              <a:t>«…per essere il sito ameno et </a:t>
            </a:r>
            <a:r>
              <a:rPr lang="it-IT" sz="1800" i="1" dirty="0" err="1">
                <a:effectLst/>
                <a:latin typeface="Times New Roman" panose="02020603050405020304" pitchFamily="18" charset="0"/>
                <a:ea typeface="Times New Roman" panose="02020603050405020304" pitchFamily="18" charset="0"/>
              </a:rPr>
              <a:t>delicioso</a:t>
            </a:r>
            <a:r>
              <a:rPr lang="it-IT" sz="1800" i="1" dirty="0">
                <a:effectLst/>
                <a:latin typeface="Times New Roman" panose="02020603050405020304" pitchFamily="18" charset="0"/>
                <a:ea typeface="Times New Roman" panose="02020603050405020304" pitchFamily="18" charset="0"/>
              </a:rPr>
              <a:t> in riva o costa di monte riguardante siti de alti colli e la pianura verso Milano.”</a:t>
            </a:r>
            <a:endParaRPr lang="it-IT" i="1" dirty="0">
              <a:latin typeface="Times New Roman" panose="02020603050405020304" pitchFamily="18" charset="0"/>
              <a:ea typeface="Times New Roman" panose="02020603050405020304" pitchFamily="18" charset="0"/>
            </a:endParaRPr>
          </a:p>
          <a:p>
            <a:pPr marL="630555" algn="just"/>
            <a:endParaRPr lang="it-IT" sz="1800" i="1" dirty="0">
              <a:effectLst/>
              <a:latin typeface="Times New Roman" panose="02020603050405020304" pitchFamily="18" charset="0"/>
              <a:ea typeface="Times New Roman" panose="02020603050405020304" pitchFamily="18" charset="0"/>
            </a:endParaRPr>
          </a:p>
          <a:p>
            <a:pPr marL="630555" algn="just"/>
            <a:r>
              <a:rPr lang="it-IT" sz="1800" i="1" dirty="0">
                <a:effectLst/>
                <a:latin typeface="Times New Roman" panose="02020603050405020304" pitchFamily="18" charset="0"/>
                <a:ea typeface="Times New Roman" panose="02020603050405020304" pitchFamily="18" charset="0"/>
              </a:rPr>
              <a:t>«…Chiesa di S. Lucia dove prima stavano le monache le quali ora ridotte al monastero di Prato; </a:t>
            </a:r>
            <a:r>
              <a:rPr lang="it-IT" sz="1800" i="1" dirty="0" err="1">
                <a:effectLst/>
                <a:latin typeface="Times New Roman" panose="02020603050405020304" pitchFamily="18" charset="0"/>
                <a:ea typeface="Times New Roman" panose="02020603050405020304" pitchFamily="18" charset="0"/>
              </a:rPr>
              <a:t>habitano</a:t>
            </a:r>
            <a:r>
              <a:rPr lang="it-IT" sz="1800" i="1" dirty="0">
                <a:effectLst/>
                <a:latin typeface="Times New Roman" panose="02020603050405020304" pitchFamily="18" charset="0"/>
                <a:ea typeface="Times New Roman" panose="02020603050405020304" pitchFamily="18" charset="0"/>
              </a:rPr>
              <a:t> nelle case di detta chiesa li </a:t>
            </a:r>
            <a:r>
              <a:rPr lang="it-IT" sz="1800" i="1" dirty="0" err="1">
                <a:effectLst/>
                <a:latin typeface="Times New Roman" panose="02020603050405020304" pitchFamily="18" charset="0"/>
                <a:ea typeface="Times New Roman" panose="02020603050405020304" pitchFamily="18" charset="0"/>
              </a:rPr>
              <a:t>affittuali</a:t>
            </a:r>
            <a:r>
              <a:rPr lang="it-IT" sz="1800" i="1" dirty="0">
                <a:effectLst/>
                <a:latin typeface="Times New Roman" panose="02020603050405020304" pitchFamily="18" charset="0"/>
                <a:ea typeface="Times New Roman" panose="02020603050405020304" pitchFamily="18" charset="0"/>
              </a:rPr>
              <a:t> di detto monastero.”</a:t>
            </a:r>
          </a:p>
          <a:p>
            <a:pPr marL="630555" algn="just"/>
            <a:r>
              <a:rPr lang="it-IT" sz="1800" i="1" dirty="0">
                <a:effectLst/>
                <a:latin typeface="Times New Roman" panose="02020603050405020304" pitchFamily="18" charset="0"/>
                <a:ea typeface="Times New Roman" panose="02020603050405020304" pitchFamily="18" charset="0"/>
              </a:rPr>
              <a:t>“Passano per questo loco le acque del Prà…Raccolti abbondantissimi de grani de ogni sorte et vini </a:t>
            </a:r>
            <a:r>
              <a:rPr lang="it-IT" sz="1800" i="1" dirty="0" err="1">
                <a:effectLst/>
                <a:latin typeface="Times New Roman" panose="02020603050405020304" pitchFamily="18" charset="0"/>
                <a:ea typeface="Times New Roman" panose="02020603050405020304" pitchFamily="18" charset="0"/>
              </a:rPr>
              <a:t>vagliono</a:t>
            </a:r>
            <a:r>
              <a:rPr lang="it-IT" sz="1800" i="1" dirty="0">
                <a:effectLst/>
                <a:latin typeface="Times New Roman" panose="02020603050405020304" pitchFamily="18" charset="0"/>
                <a:ea typeface="Times New Roman" panose="02020603050405020304" pitchFamily="18" charset="0"/>
              </a:rPr>
              <a:t> per la bontà…”</a:t>
            </a:r>
          </a:p>
          <a:p>
            <a:pPr marL="630555" algn="just"/>
            <a:r>
              <a:rPr lang="it-IT" sz="1800" i="1" dirty="0">
                <a:effectLst/>
                <a:latin typeface="Times New Roman" panose="02020603050405020304" pitchFamily="18" charset="0"/>
                <a:ea typeface="Times New Roman" panose="02020603050405020304" pitchFamily="18" charset="0"/>
              </a:rPr>
              <a:t> </a:t>
            </a:r>
          </a:p>
          <a:p>
            <a:r>
              <a:rPr lang="it-IT" sz="1800" i="1" dirty="0">
                <a:effectLst/>
                <a:latin typeface="Times New Roman" panose="02020603050405020304" pitchFamily="18" charset="0"/>
                <a:ea typeface="Times New Roman" panose="02020603050405020304" pitchFamily="18" charset="0"/>
              </a:rPr>
              <a:t>         “Un’acqua detta la </a:t>
            </a:r>
            <a:r>
              <a:rPr lang="it-IT" sz="1800" i="1" dirty="0" err="1">
                <a:effectLst/>
                <a:latin typeface="Times New Roman" panose="02020603050405020304" pitchFamily="18" charset="0"/>
                <a:ea typeface="Times New Roman" panose="02020603050405020304" pitchFamily="18" charset="0"/>
              </a:rPr>
              <a:t>Piugia</a:t>
            </a:r>
            <a:r>
              <a:rPr lang="it-IT" sz="1800" i="1" dirty="0">
                <a:effectLst/>
                <a:latin typeface="Times New Roman" panose="02020603050405020304" pitchFamily="18" charset="0"/>
                <a:ea typeface="Times New Roman" panose="02020603050405020304" pitchFamily="18" charset="0"/>
              </a:rPr>
              <a:t> nasce dal Serio con rode 5 molini</a:t>
            </a:r>
            <a:r>
              <a:rPr lang="it-IT" sz="1800" dirty="0">
                <a:effectLst/>
                <a:latin typeface="Times New Roman" panose="02020603050405020304" pitchFamily="18" charset="0"/>
                <a:ea typeface="Times New Roman" panose="02020603050405020304" pitchFamily="18" charset="0"/>
              </a:rPr>
              <a:t>…»</a:t>
            </a:r>
          </a:p>
          <a:p>
            <a:endParaRPr lang="it-IT" sz="1800" dirty="0">
              <a:effectLst/>
              <a:latin typeface="Times New Roman" panose="02020603050405020304" pitchFamily="18" charset="0"/>
              <a:ea typeface="Times New Roman" panose="02020603050405020304" pitchFamily="18" charset="0"/>
            </a:endParaRPr>
          </a:p>
          <a:p>
            <a:pPr marL="630555" algn="just"/>
            <a:r>
              <a:rPr lang="it-IT" sz="1800" dirty="0">
                <a:effectLst/>
                <a:latin typeface="Times New Roman" panose="02020603050405020304" pitchFamily="18" charset="0"/>
                <a:ea typeface="Times New Roman" panose="02020603050405020304" pitchFamily="18" charset="0"/>
              </a:rPr>
              <a:t> </a:t>
            </a:r>
          </a:p>
          <a:p>
            <a:pPr marL="342900" lvl="0" indent="-342900" algn="just">
              <a:buFont typeface="Cambria" panose="02040503050406030204" pitchFamily="18" charset="0"/>
              <a:buChar char="-"/>
            </a:pPr>
            <a:endParaRPr lang="it-IT" sz="1800" dirty="0">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just">
              <a:buFont typeface="Cambria" panose="02040503050406030204" pitchFamily="18" charset="0"/>
              <a:buChar char="-"/>
            </a:pPr>
            <a:endParaRPr lang="it-IT" dirty="0">
              <a:latin typeface="Calibri" panose="020F0502020204030204" pitchFamily="34" charset="0"/>
              <a:ea typeface="Times New Roman" panose="02020603050405020304" pitchFamily="18" charset="0"/>
              <a:cs typeface="Calibri" panose="020F0502020204030204" pitchFamily="34" charset="0"/>
            </a:endParaRPr>
          </a:p>
          <a:p>
            <a:pPr marL="342900" lvl="0" indent="-342900" algn="just">
              <a:buFont typeface="Cambria" panose="02040503050406030204" pitchFamily="18" charset="0"/>
              <a:buChar char="-"/>
            </a:pPr>
            <a:endParaRPr lang="it-IT" sz="1800" dirty="0">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just">
              <a:buFont typeface="Cambria" panose="02040503050406030204" pitchFamily="18" charset="0"/>
              <a:buChar char="-"/>
            </a:pPr>
            <a:endParaRPr lang="it-IT" dirty="0">
              <a:latin typeface="Calibri" panose="020F0502020204030204" pitchFamily="34" charset="0"/>
              <a:ea typeface="Times New Roman" panose="02020603050405020304" pitchFamily="18" charset="0"/>
              <a:cs typeface="Calibri" panose="020F0502020204030204" pitchFamily="34" charset="0"/>
            </a:endParaRPr>
          </a:p>
          <a:p>
            <a:pPr marL="342900" lvl="0" indent="-342900" algn="just">
              <a:buFont typeface="Cambria" panose="02040503050406030204" pitchFamily="18" charset="0"/>
              <a:buChar char="-"/>
            </a:pPr>
            <a:endParaRPr lang="it-IT" sz="1800" dirty="0">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just">
              <a:buFont typeface="Cambria" panose="02040503050406030204" pitchFamily="18" charset="0"/>
              <a:buChar char="-"/>
            </a:pPr>
            <a:r>
              <a:rPr lang="it-IT" sz="1800" dirty="0">
                <a:effectLst/>
                <a:latin typeface="Calibri" panose="020F0502020204030204" pitchFamily="34" charset="0"/>
                <a:ea typeface="Times New Roman" panose="02020603050405020304" pitchFamily="18" charset="0"/>
                <a:cs typeface="Calibri" panose="020F0502020204030204" pitchFamily="34" charset="0"/>
              </a:rPr>
              <a:t> </a:t>
            </a:r>
            <a:endParaRPr lang="it-IT"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Immagine 4">
            <a:extLst>
              <a:ext uri="{FF2B5EF4-FFF2-40B4-BE49-F238E27FC236}">
                <a16:creationId xmlns:a16="http://schemas.microsoft.com/office/drawing/2014/main" id="{AD7BA48D-C70F-7347-BEC2-5B43918AF186}"/>
              </a:ext>
            </a:extLst>
          </p:cNvPr>
          <p:cNvPicPr>
            <a:picLocks noChangeAspect="1"/>
          </p:cNvPicPr>
          <p:nvPr/>
        </p:nvPicPr>
        <p:blipFill>
          <a:blip r:embed="rId2"/>
          <a:stretch>
            <a:fillRect/>
          </a:stretch>
        </p:blipFill>
        <p:spPr>
          <a:xfrm>
            <a:off x="7567029" y="3689139"/>
            <a:ext cx="4016660" cy="2777195"/>
          </a:xfrm>
          <a:prstGeom prst="rect">
            <a:avLst/>
          </a:prstGeom>
        </p:spPr>
      </p:pic>
    </p:spTree>
    <p:extLst>
      <p:ext uri="{BB962C8B-B14F-4D97-AF65-F5344CB8AC3E}">
        <p14:creationId xmlns:p14="http://schemas.microsoft.com/office/powerpoint/2010/main" val="37736232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124C2565-2A0A-79CF-3151-865FC454E9E8}"/>
              </a:ext>
            </a:extLst>
          </p:cNvPr>
          <p:cNvSpPr txBox="1"/>
          <p:nvPr/>
        </p:nvSpPr>
        <p:spPr>
          <a:xfrm>
            <a:off x="2882684" y="402956"/>
            <a:ext cx="8291594" cy="1754326"/>
          </a:xfrm>
          <a:prstGeom prst="rect">
            <a:avLst/>
          </a:prstGeom>
          <a:noFill/>
        </p:spPr>
        <p:txBody>
          <a:bodyPr wrap="square" rtlCol="0">
            <a:spAutoFit/>
          </a:bodyPr>
          <a:lstStyle/>
          <a:p>
            <a:pPr algn="just"/>
            <a:r>
              <a:rPr lang="it-IT" sz="1800" b="1" dirty="0">
                <a:effectLst/>
                <a:latin typeface="Arial" panose="020B0604020202020204" pitchFamily="34" charset="0"/>
                <a:ea typeface="MS Mincho" panose="02020609040205080304" pitchFamily="49" charset="-128"/>
                <a:cs typeface="Times New Roman" panose="02020603050405020304" pitchFamily="18" charset="0"/>
              </a:rPr>
              <a:t>1337</a:t>
            </a:r>
            <a:endParaRPr lang="it-IT" sz="1800" dirty="0">
              <a:effectLst/>
              <a:latin typeface="Cambria" panose="02040503050406030204" pitchFamily="18" charset="0"/>
              <a:ea typeface="MS Mincho" panose="02020609040205080304" pitchFamily="49" charset="-128"/>
              <a:cs typeface="Times New Roman" panose="02020603050405020304" pitchFamily="18" charset="0"/>
            </a:endParaRP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13 dicembre – Giuseppe Ronchetti nel 1818 in </a:t>
            </a: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a:t>
            </a:r>
            <a:r>
              <a:rPr lang="it-IT" sz="1800" i="1" dirty="0">
                <a:effectLst/>
                <a:latin typeface="Arial" panose="020B0604020202020204" pitchFamily="34" charset="0"/>
                <a:ea typeface="MS Mincho" panose="02020609040205080304" pitchFamily="49" charset="-128"/>
                <a:cs typeface="Times New Roman" panose="02020603050405020304" pitchFamily="18" charset="0"/>
              </a:rPr>
              <a:t>Memorie </a:t>
            </a:r>
            <a:r>
              <a:rPr lang="it-IT" sz="1800" i="1" dirty="0" err="1">
                <a:effectLst/>
                <a:latin typeface="Arial" panose="020B0604020202020204" pitchFamily="34" charset="0"/>
                <a:ea typeface="MS Mincho" panose="02020609040205080304" pitchFamily="49" charset="-128"/>
                <a:cs typeface="Times New Roman" panose="02020603050405020304" pitchFamily="18" charset="0"/>
              </a:rPr>
              <a:t>istoriche</a:t>
            </a:r>
            <a:r>
              <a:rPr lang="it-IT" sz="1800" i="1" dirty="0">
                <a:effectLst/>
                <a:latin typeface="Arial" panose="020B0604020202020204" pitchFamily="34" charset="0"/>
                <a:ea typeface="MS Mincho" panose="02020609040205080304" pitchFamily="49" charset="-128"/>
                <a:cs typeface="Times New Roman" panose="02020603050405020304" pitchFamily="18" charset="0"/>
              </a:rPr>
              <a:t> della città e chiesa di Bergamo</a:t>
            </a:r>
            <a:r>
              <a:rPr lang="it-IT" sz="1800" dirty="0">
                <a:effectLst/>
                <a:latin typeface="Arial" panose="020B0604020202020204" pitchFamily="34" charset="0"/>
                <a:ea typeface="MS Mincho" panose="02020609040205080304" pitchFamily="49" charset="-128"/>
                <a:cs typeface="Times New Roman" panose="02020603050405020304" pitchFamily="18" charset="0"/>
              </a:rPr>
              <a:t>“ </a:t>
            </a: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scrive che il vescovo Cipriano degli Alessandri</a:t>
            </a: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 </a:t>
            </a:r>
            <a:r>
              <a:rPr lang="it-IT" sz="1800" i="1" dirty="0">
                <a:effectLst/>
                <a:latin typeface="Arial" panose="020B0604020202020204" pitchFamily="34" charset="0"/>
                <a:ea typeface="MS Mincho" panose="02020609040205080304" pitchFamily="49" charset="-128"/>
                <a:cs typeface="Times New Roman" panose="02020603050405020304" pitchFamily="18" charset="0"/>
              </a:rPr>
              <a:t>“…benedisse la prima pietra del </a:t>
            </a:r>
            <a:r>
              <a:rPr lang="it-IT" sz="1800" b="1" i="1" dirty="0">
                <a:solidFill>
                  <a:srgbClr val="FF0000"/>
                </a:solidFill>
                <a:effectLst/>
                <a:latin typeface="Arial" panose="020B0604020202020204" pitchFamily="34" charset="0"/>
                <a:ea typeface="MS Mincho" panose="02020609040205080304" pitchFamily="49" charset="-128"/>
                <a:cs typeface="Times New Roman" panose="02020603050405020304" pitchFamily="18" charset="0"/>
              </a:rPr>
              <a:t>monastero di Santa Lucia in Broseta</a:t>
            </a:r>
            <a:r>
              <a:rPr lang="it-IT" sz="1800" i="1" dirty="0">
                <a:effectLst/>
                <a:latin typeface="Arial" panose="020B0604020202020204" pitchFamily="34" charset="0"/>
                <a:ea typeface="MS Mincho" panose="02020609040205080304" pitchFamily="49" charset="-128"/>
                <a:cs typeface="Times New Roman" panose="02020603050405020304" pitchFamily="18" charset="0"/>
              </a:rPr>
              <a:t>….” </a:t>
            </a: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al centro dell’amena conca tra il borgo Canale e il borgo San Alessandro.</a:t>
            </a:r>
            <a:endParaRPr lang="it-IT" sz="1800" dirty="0">
              <a:effectLst/>
              <a:latin typeface="Cambria" panose="02040503050406030204" pitchFamily="18" charset="0"/>
              <a:ea typeface="MS Mincho" panose="02020609040205080304" pitchFamily="49" charset="-128"/>
              <a:cs typeface="Times New Roman" panose="02020603050405020304" pitchFamily="18" charset="0"/>
            </a:endParaRPr>
          </a:p>
        </p:txBody>
      </p:sp>
      <p:pic>
        <p:nvPicPr>
          <p:cNvPr id="3" name="Immagine 2">
            <a:extLst>
              <a:ext uri="{FF2B5EF4-FFF2-40B4-BE49-F238E27FC236}">
                <a16:creationId xmlns:a16="http://schemas.microsoft.com/office/drawing/2014/main" id="{B11652CB-E892-EFAB-3D08-017D97F53AB5}"/>
              </a:ext>
            </a:extLst>
          </p:cNvPr>
          <p:cNvPicPr>
            <a:picLocks noChangeAspect="1"/>
          </p:cNvPicPr>
          <p:nvPr/>
        </p:nvPicPr>
        <p:blipFill>
          <a:blip r:embed="rId2"/>
          <a:stretch>
            <a:fillRect/>
          </a:stretch>
        </p:blipFill>
        <p:spPr>
          <a:xfrm>
            <a:off x="309966" y="2157282"/>
            <a:ext cx="6096000" cy="4522123"/>
          </a:xfrm>
          <a:prstGeom prst="rect">
            <a:avLst/>
          </a:prstGeom>
        </p:spPr>
      </p:pic>
    </p:spTree>
    <p:extLst>
      <p:ext uri="{BB962C8B-B14F-4D97-AF65-F5344CB8AC3E}">
        <p14:creationId xmlns:p14="http://schemas.microsoft.com/office/powerpoint/2010/main" val="3418646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4D94A57E-EE5F-CE46-9ABF-4DD2A015635B}"/>
              </a:ext>
            </a:extLst>
          </p:cNvPr>
          <p:cNvSpPr txBox="1"/>
          <p:nvPr/>
        </p:nvSpPr>
        <p:spPr>
          <a:xfrm>
            <a:off x="848140" y="812801"/>
            <a:ext cx="9170503" cy="5909310"/>
          </a:xfrm>
          <a:prstGeom prst="rect">
            <a:avLst/>
          </a:prstGeom>
          <a:noFill/>
        </p:spPr>
        <p:txBody>
          <a:bodyPr wrap="square" rtlCol="0">
            <a:spAutoFit/>
          </a:bodyPr>
          <a:lstStyle/>
          <a:p>
            <a:pPr lvl="0" algn="just"/>
            <a:r>
              <a:rPr lang="it-IT"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1596 – 21 ottobre</a:t>
            </a:r>
          </a:p>
          <a:p>
            <a:pPr lvl="0" algn="just"/>
            <a:r>
              <a:rPr lang="it-IT" sz="1800" dirty="0">
                <a:effectLst/>
                <a:latin typeface="Calibri" panose="020F0502020204030204" pitchFamily="34" charset="0"/>
                <a:ea typeface="Times New Roman" panose="02020603050405020304" pitchFamily="18" charset="0"/>
                <a:cs typeface="Calibri" panose="020F0502020204030204" pitchFamily="34" charset="0"/>
              </a:rPr>
              <a:t>“</a:t>
            </a:r>
            <a:r>
              <a:rPr lang="it-IT" sz="1800" i="1" dirty="0" err="1">
                <a:effectLst/>
                <a:latin typeface="Calibri" panose="020F0502020204030204" pitchFamily="34" charset="0"/>
                <a:ea typeface="Times New Roman" panose="02020603050405020304" pitchFamily="18" charset="0"/>
                <a:cs typeface="Calibri" panose="020F0502020204030204" pitchFamily="34" charset="0"/>
              </a:rPr>
              <a:t>Zuane</a:t>
            </a:r>
            <a:r>
              <a:rPr lang="it-IT" sz="1800" i="1" dirty="0">
                <a:effectLst/>
                <a:latin typeface="Calibri" panose="020F0502020204030204" pitchFamily="34" charset="0"/>
                <a:ea typeface="Times New Roman" panose="02020603050405020304" pitchFamily="18" charset="0"/>
                <a:cs typeface="Calibri" panose="020F0502020204030204" pitchFamily="34" charset="0"/>
              </a:rPr>
              <a:t> de </a:t>
            </a:r>
            <a:r>
              <a:rPr lang="it-IT" sz="1800" i="1" dirty="0" err="1">
                <a:effectLst/>
                <a:latin typeface="Calibri" panose="020F0502020204030204" pitchFamily="34" charset="0"/>
                <a:ea typeface="Times New Roman" panose="02020603050405020304" pitchFamily="18" charset="0"/>
                <a:cs typeface="Calibri" panose="020F0502020204030204" pitchFamily="34" charset="0"/>
              </a:rPr>
              <a:t>Leze</a:t>
            </a:r>
            <a:r>
              <a:rPr lang="it-IT" sz="1800" i="1" dirty="0">
                <a:effectLst/>
                <a:latin typeface="Calibri" panose="020F0502020204030204" pitchFamily="34" charset="0"/>
                <a:ea typeface="Times New Roman" panose="02020603050405020304" pitchFamily="18" charset="0"/>
                <a:cs typeface="Calibri" panose="020F0502020204030204" pitchFamily="34" charset="0"/>
              </a:rPr>
              <a:t> ritornato di Capitano di Bergamo</a:t>
            </a:r>
            <a:r>
              <a:rPr lang="it-IT" sz="1800" dirty="0">
                <a:effectLst/>
                <a:latin typeface="Calibri" panose="020F0502020204030204" pitchFamily="34" charset="0"/>
                <a:ea typeface="Times New Roman" panose="02020603050405020304" pitchFamily="18" charset="0"/>
                <a:cs typeface="Calibri" panose="020F0502020204030204" pitchFamily="34" charset="0"/>
              </a:rPr>
              <a:t>” presenta</a:t>
            </a:r>
          </a:p>
          <a:p>
            <a:pPr lvl="0" algn="just"/>
            <a:r>
              <a:rPr lang="it-IT" sz="1800" dirty="0">
                <a:effectLst/>
                <a:latin typeface="Calibri" panose="020F0502020204030204" pitchFamily="34" charset="0"/>
                <a:ea typeface="Times New Roman" panose="02020603050405020304" pitchFamily="18" charset="0"/>
                <a:cs typeface="Calibri" panose="020F0502020204030204" pitchFamily="34" charset="0"/>
              </a:rPr>
              <a:t>all’Eccellentissimo collegio di Venezia la </a:t>
            </a:r>
            <a:r>
              <a:rPr lang="it-IT" sz="1800" i="1" dirty="0">
                <a:effectLst/>
                <a:latin typeface="Calibri" panose="020F0502020204030204" pitchFamily="34" charset="0"/>
                <a:ea typeface="Times New Roman" panose="02020603050405020304" pitchFamily="18" charset="0"/>
                <a:cs typeface="Calibri" panose="020F0502020204030204" pitchFamily="34" charset="0"/>
              </a:rPr>
              <a:t>“Descrizione di Bergamo e del suo territorio</a:t>
            </a:r>
            <a:r>
              <a:rPr lang="it-IT" sz="1800" dirty="0">
                <a:effectLst/>
                <a:latin typeface="Calibri" panose="020F0502020204030204" pitchFamily="34" charset="0"/>
                <a:ea typeface="Times New Roman" panose="02020603050405020304" pitchFamily="18" charset="0"/>
                <a:cs typeface="Calibri" panose="020F0502020204030204" pitchFamily="34" charset="0"/>
              </a:rPr>
              <a:t>”</a:t>
            </a:r>
            <a:endParaRPr lang="it-IT" dirty="0">
              <a:latin typeface="Calibri" panose="020F0502020204030204" pitchFamily="34" charset="0"/>
              <a:ea typeface="Times New Roman" panose="02020603050405020304" pitchFamily="18" charset="0"/>
              <a:cs typeface="Calibri" panose="020F0502020204030204" pitchFamily="34" charset="0"/>
            </a:endParaRPr>
          </a:p>
          <a:p>
            <a:pPr marL="630555" algn="just"/>
            <a:endParaRPr lang="it-IT" sz="1800" dirty="0">
              <a:effectLst/>
              <a:latin typeface="Times New Roman" panose="02020603050405020304" pitchFamily="18" charset="0"/>
              <a:ea typeface="Times New Roman" panose="02020603050405020304" pitchFamily="18" charset="0"/>
            </a:endParaRPr>
          </a:p>
          <a:p>
            <a:pPr marL="630555" algn="just"/>
            <a:r>
              <a:rPr lang="it-IT" sz="1800" i="1" dirty="0">
                <a:effectLst/>
                <a:latin typeface="Times New Roman" panose="02020603050405020304" pitchFamily="18" charset="0"/>
                <a:ea typeface="Times New Roman" panose="02020603050405020304" pitchFamily="18" charset="0"/>
              </a:rPr>
              <a:t>«…per essere il sito ameno et </a:t>
            </a:r>
            <a:r>
              <a:rPr lang="it-IT" sz="1800" i="1" dirty="0" err="1">
                <a:effectLst/>
                <a:latin typeface="Times New Roman" panose="02020603050405020304" pitchFamily="18" charset="0"/>
                <a:ea typeface="Times New Roman" panose="02020603050405020304" pitchFamily="18" charset="0"/>
              </a:rPr>
              <a:t>delicioso</a:t>
            </a:r>
            <a:r>
              <a:rPr lang="it-IT" sz="1800" i="1" dirty="0">
                <a:effectLst/>
                <a:latin typeface="Times New Roman" panose="02020603050405020304" pitchFamily="18" charset="0"/>
                <a:ea typeface="Times New Roman" panose="02020603050405020304" pitchFamily="18" charset="0"/>
              </a:rPr>
              <a:t> in riva o costa di monte riguardante siti de alti colli e la pianura verso Milano.”</a:t>
            </a:r>
            <a:endParaRPr lang="it-IT" i="1" dirty="0">
              <a:latin typeface="Times New Roman" panose="02020603050405020304" pitchFamily="18" charset="0"/>
              <a:ea typeface="Times New Roman" panose="02020603050405020304" pitchFamily="18" charset="0"/>
            </a:endParaRPr>
          </a:p>
          <a:p>
            <a:pPr marL="630555" algn="just"/>
            <a:endParaRPr lang="it-IT" sz="1800" i="1" dirty="0">
              <a:effectLst/>
              <a:latin typeface="Times New Roman" panose="02020603050405020304" pitchFamily="18" charset="0"/>
              <a:ea typeface="Times New Roman" panose="02020603050405020304" pitchFamily="18" charset="0"/>
            </a:endParaRPr>
          </a:p>
          <a:p>
            <a:pPr marL="630555" algn="just"/>
            <a:r>
              <a:rPr lang="it-IT" sz="1800" i="1" dirty="0">
                <a:effectLst/>
                <a:latin typeface="Times New Roman" panose="02020603050405020304" pitchFamily="18" charset="0"/>
                <a:ea typeface="Times New Roman" panose="02020603050405020304" pitchFamily="18" charset="0"/>
              </a:rPr>
              <a:t>«…Chiesa di S. Lucia dove prima stavano le monache le quali ora ridotte al monastero di Prato; </a:t>
            </a:r>
            <a:r>
              <a:rPr lang="it-IT" sz="1800" i="1" dirty="0" err="1">
                <a:effectLst/>
                <a:latin typeface="Times New Roman" panose="02020603050405020304" pitchFamily="18" charset="0"/>
                <a:ea typeface="Times New Roman" panose="02020603050405020304" pitchFamily="18" charset="0"/>
              </a:rPr>
              <a:t>habitano</a:t>
            </a:r>
            <a:r>
              <a:rPr lang="it-IT" sz="1800" i="1" dirty="0">
                <a:effectLst/>
                <a:latin typeface="Times New Roman" panose="02020603050405020304" pitchFamily="18" charset="0"/>
                <a:ea typeface="Times New Roman" panose="02020603050405020304" pitchFamily="18" charset="0"/>
              </a:rPr>
              <a:t> nelle case di detta chiesa li </a:t>
            </a:r>
            <a:r>
              <a:rPr lang="it-IT" sz="1800" i="1" dirty="0" err="1">
                <a:effectLst/>
                <a:latin typeface="Times New Roman" panose="02020603050405020304" pitchFamily="18" charset="0"/>
                <a:ea typeface="Times New Roman" panose="02020603050405020304" pitchFamily="18" charset="0"/>
              </a:rPr>
              <a:t>affittuali</a:t>
            </a:r>
            <a:r>
              <a:rPr lang="it-IT" sz="1800" i="1" dirty="0">
                <a:effectLst/>
                <a:latin typeface="Times New Roman" panose="02020603050405020304" pitchFamily="18" charset="0"/>
                <a:ea typeface="Times New Roman" panose="02020603050405020304" pitchFamily="18" charset="0"/>
              </a:rPr>
              <a:t> di detto monastero.”</a:t>
            </a:r>
          </a:p>
          <a:p>
            <a:pPr marL="630555" algn="just"/>
            <a:r>
              <a:rPr lang="it-IT" sz="1800" i="1" dirty="0">
                <a:effectLst/>
                <a:latin typeface="Times New Roman" panose="02020603050405020304" pitchFamily="18" charset="0"/>
                <a:ea typeface="Times New Roman" panose="02020603050405020304" pitchFamily="18" charset="0"/>
              </a:rPr>
              <a:t>“Passano per questo loco le acque del Prà…Raccolti abbondantissimi de grani de ogni sorte et vini </a:t>
            </a:r>
            <a:r>
              <a:rPr lang="it-IT" sz="1800" i="1" dirty="0" err="1">
                <a:effectLst/>
                <a:latin typeface="Times New Roman" panose="02020603050405020304" pitchFamily="18" charset="0"/>
                <a:ea typeface="Times New Roman" panose="02020603050405020304" pitchFamily="18" charset="0"/>
              </a:rPr>
              <a:t>vagliono</a:t>
            </a:r>
            <a:r>
              <a:rPr lang="it-IT" sz="1800" i="1" dirty="0">
                <a:effectLst/>
                <a:latin typeface="Times New Roman" panose="02020603050405020304" pitchFamily="18" charset="0"/>
                <a:ea typeface="Times New Roman" panose="02020603050405020304" pitchFamily="18" charset="0"/>
              </a:rPr>
              <a:t> per la bontà…”</a:t>
            </a:r>
          </a:p>
          <a:p>
            <a:pPr marL="630555" algn="just"/>
            <a:r>
              <a:rPr lang="it-IT" sz="1800" i="1" dirty="0">
                <a:effectLst/>
                <a:latin typeface="Times New Roman" panose="02020603050405020304" pitchFamily="18" charset="0"/>
                <a:ea typeface="Times New Roman" panose="02020603050405020304" pitchFamily="18" charset="0"/>
              </a:rPr>
              <a:t> </a:t>
            </a:r>
          </a:p>
          <a:p>
            <a:r>
              <a:rPr lang="it-IT" sz="1800" i="1" dirty="0">
                <a:effectLst/>
                <a:latin typeface="Times New Roman" panose="02020603050405020304" pitchFamily="18" charset="0"/>
                <a:ea typeface="Times New Roman" panose="02020603050405020304" pitchFamily="18" charset="0"/>
              </a:rPr>
              <a:t>         “Un’acqua detta la </a:t>
            </a:r>
            <a:r>
              <a:rPr lang="it-IT" sz="1800" i="1" dirty="0" err="1">
                <a:effectLst/>
                <a:latin typeface="Times New Roman" panose="02020603050405020304" pitchFamily="18" charset="0"/>
                <a:ea typeface="Times New Roman" panose="02020603050405020304" pitchFamily="18" charset="0"/>
              </a:rPr>
              <a:t>Piugia</a:t>
            </a:r>
            <a:r>
              <a:rPr lang="it-IT" sz="1800" i="1" dirty="0">
                <a:effectLst/>
                <a:latin typeface="Times New Roman" panose="02020603050405020304" pitchFamily="18" charset="0"/>
                <a:ea typeface="Times New Roman" panose="02020603050405020304" pitchFamily="18" charset="0"/>
              </a:rPr>
              <a:t> nasce dal Serio con rode 5 molini</a:t>
            </a:r>
            <a:r>
              <a:rPr lang="it-IT" sz="1800" dirty="0">
                <a:effectLst/>
                <a:latin typeface="Times New Roman" panose="02020603050405020304" pitchFamily="18" charset="0"/>
                <a:ea typeface="Times New Roman" panose="02020603050405020304" pitchFamily="18" charset="0"/>
              </a:rPr>
              <a:t>…»</a:t>
            </a:r>
          </a:p>
          <a:p>
            <a:endParaRPr lang="it-IT" sz="1800" dirty="0">
              <a:effectLst/>
              <a:latin typeface="Times New Roman" panose="02020603050405020304" pitchFamily="18" charset="0"/>
              <a:ea typeface="Times New Roman" panose="02020603050405020304" pitchFamily="18" charset="0"/>
            </a:endParaRPr>
          </a:p>
          <a:p>
            <a:pPr marL="630555" algn="just"/>
            <a:r>
              <a:rPr lang="it-IT" sz="1800" dirty="0">
                <a:effectLst/>
                <a:latin typeface="Times New Roman" panose="02020603050405020304" pitchFamily="18" charset="0"/>
                <a:ea typeface="Times New Roman" panose="02020603050405020304" pitchFamily="18" charset="0"/>
              </a:rPr>
              <a:t> </a:t>
            </a:r>
          </a:p>
          <a:p>
            <a:pPr marL="342900" lvl="0" indent="-342900" algn="just">
              <a:buFont typeface="Cambria" panose="02040503050406030204" pitchFamily="18" charset="0"/>
              <a:buChar char="-"/>
            </a:pPr>
            <a:endParaRPr lang="it-IT" sz="1800" dirty="0">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just">
              <a:buFont typeface="Cambria" panose="02040503050406030204" pitchFamily="18" charset="0"/>
              <a:buChar char="-"/>
            </a:pPr>
            <a:endParaRPr lang="it-IT" dirty="0">
              <a:latin typeface="Calibri" panose="020F0502020204030204" pitchFamily="34" charset="0"/>
              <a:ea typeface="Times New Roman" panose="02020603050405020304" pitchFamily="18" charset="0"/>
              <a:cs typeface="Calibri" panose="020F0502020204030204" pitchFamily="34" charset="0"/>
            </a:endParaRPr>
          </a:p>
          <a:p>
            <a:pPr marL="342900" lvl="0" indent="-342900" algn="just">
              <a:buFont typeface="Cambria" panose="02040503050406030204" pitchFamily="18" charset="0"/>
              <a:buChar char="-"/>
            </a:pPr>
            <a:endParaRPr lang="it-IT" sz="1800" dirty="0">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just">
              <a:buFont typeface="Cambria" panose="02040503050406030204" pitchFamily="18" charset="0"/>
              <a:buChar char="-"/>
            </a:pPr>
            <a:endParaRPr lang="it-IT" dirty="0">
              <a:latin typeface="Calibri" panose="020F0502020204030204" pitchFamily="34" charset="0"/>
              <a:ea typeface="Times New Roman" panose="02020603050405020304" pitchFamily="18" charset="0"/>
              <a:cs typeface="Calibri" panose="020F0502020204030204" pitchFamily="34" charset="0"/>
            </a:endParaRPr>
          </a:p>
          <a:p>
            <a:pPr marL="342900" lvl="0" indent="-342900" algn="just">
              <a:buFont typeface="Cambria" panose="02040503050406030204" pitchFamily="18" charset="0"/>
              <a:buChar char="-"/>
            </a:pPr>
            <a:endParaRPr lang="it-IT" sz="1800" dirty="0">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just">
              <a:buFont typeface="Cambria" panose="02040503050406030204" pitchFamily="18" charset="0"/>
              <a:buChar char="-"/>
            </a:pPr>
            <a:r>
              <a:rPr lang="it-IT" sz="1800" dirty="0">
                <a:effectLst/>
                <a:latin typeface="Calibri" panose="020F0502020204030204" pitchFamily="34" charset="0"/>
                <a:ea typeface="Times New Roman" panose="02020603050405020304" pitchFamily="18" charset="0"/>
                <a:cs typeface="Calibri" panose="020F0502020204030204" pitchFamily="34" charset="0"/>
              </a:rPr>
              <a:t> </a:t>
            </a:r>
            <a:endParaRPr lang="it-IT"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Immagine 4">
            <a:extLst>
              <a:ext uri="{FF2B5EF4-FFF2-40B4-BE49-F238E27FC236}">
                <a16:creationId xmlns:a16="http://schemas.microsoft.com/office/drawing/2014/main" id="{AD7BA48D-C70F-7347-BEC2-5B43918AF186}"/>
              </a:ext>
            </a:extLst>
          </p:cNvPr>
          <p:cNvPicPr>
            <a:picLocks noChangeAspect="1"/>
          </p:cNvPicPr>
          <p:nvPr/>
        </p:nvPicPr>
        <p:blipFill>
          <a:blip r:embed="rId2"/>
          <a:stretch>
            <a:fillRect/>
          </a:stretch>
        </p:blipFill>
        <p:spPr>
          <a:xfrm>
            <a:off x="7567029" y="3689139"/>
            <a:ext cx="4016660" cy="2777195"/>
          </a:xfrm>
          <a:prstGeom prst="rect">
            <a:avLst/>
          </a:prstGeom>
        </p:spPr>
      </p:pic>
    </p:spTree>
    <p:extLst>
      <p:ext uri="{BB962C8B-B14F-4D97-AF65-F5344CB8AC3E}">
        <p14:creationId xmlns:p14="http://schemas.microsoft.com/office/powerpoint/2010/main" val="25038632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EEFE9771-B799-1D43-8EFE-74D22CFEEE1F}"/>
              </a:ext>
            </a:extLst>
          </p:cNvPr>
          <p:cNvSpPr txBox="1"/>
          <p:nvPr/>
        </p:nvSpPr>
        <p:spPr>
          <a:xfrm flipH="1">
            <a:off x="7492797" y="94928"/>
            <a:ext cx="3493062" cy="400110"/>
          </a:xfrm>
          <a:prstGeom prst="rect">
            <a:avLst/>
          </a:prstGeom>
          <a:noFill/>
        </p:spPr>
        <p:txBody>
          <a:bodyPr wrap="square">
            <a:spAutoFit/>
          </a:bodyPr>
          <a:lstStyle/>
          <a:p>
            <a:pPr lvl="0" algn="just"/>
            <a:r>
              <a:rPr lang="it-IT" sz="20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1571 – battaglia di Lepanto</a:t>
            </a:r>
          </a:p>
        </p:txBody>
      </p:sp>
      <p:pic>
        <p:nvPicPr>
          <p:cNvPr id="5" name="Immagine 4">
            <a:extLst>
              <a:ext uri="{FF2B5EF4-FFF2-40B4-BE49-F238E27FC236}">
                <a16:creationId xmlns:a16="http://schemas.microsoft.com/office/drawing/2014/main" id="{2B54F8F4-60FF-2D45-BF55-1DD4943DFE8E}"/>
              </a:ext>
            </a:extLst>
          </p:cNvPr>
          <p:cNvPicPr>
            <a:picLocks noChangeAspect="1"/>
          </p:cNvPicPr>
          <p:nvPr/>
        </p:nvPicPr>
        <p:blipFill>
          <a:blip r:embed="rId2"/>
          <a:stretch>
            <a:fillRect/>
          </a:stretch>
        </p:blipFill>
        <p:spPr>
          <a:xfrm>
            <a:off x="7054873" y="765351"/>
            <a:ext cx="4734560" cy="5855071"/>
          </a:xfrm>
          <a:prstGeom prst="rect">
            <a:avLst/>
          </a:prstGeom>
        </p:spPr>
      </p:pic>
      <p:pic>
        <p:nvPicPr>
          <p:cNvPr id="7" name="Immagine 6">
            <a:extLst>
              <a:ext uri="{FF2B5EF4-FFF2-40B4-BE49-F238E27FC236}">
                <a16:creationId xmlns:a16="http://schemas.microsoft.com/office/drawing/2014/main" id="{A0E2B08E-3FC8-CC4F-878D-7CF872C3E9DB}"/>
              </a:ext>
            </a:extLst>
          </p:cNvPr>
          <p:cNvPicPr>
            <a:picLocks noChangeAspect="1"/>
          </p:cNvPicPr>
          <p:nvPr/>
        </p:nvPicPr>
        <p:blipFill>
          <a:blip r:embed="rId3"/>
          <a:stretch>
            <a:fillRect/>
          </a:stretch>
        </p:blipFill>
        <p:spPr>
          <a:xfrm>
            <a:off x="402569" y="1007209"/>
            <a:ext cx="4734560" cy="3550920"/>
          </a:xfrm>
          <a:prstGeom prst="rect">
            <a:avLst/>
          </a:prstGeom>
        </p:spPr>
      </p:pic>
      <p:sp>
        <p:nvSpPr>
          <p:cNvPr id="8" name="CasellaDiTesto 7">
            <a:extLst>
              <a:ext uri="{FF2B5EF4-FFF2-40B4-BE49-F238E27FC236}">
                <a16:creationId xmlns:a16="http://schemas.microsoft.com/office/drawing/2014/main" id="{ECEA9EF6-D803-1246-904D-40119ED5D6BA}"/>
              </a:ext>
            </a:extLst>
          </p:cNvPr>
          <p:cNvSpPr txBox="1"/>
          <p:nvPr/>
        </p:nvSpPr>
        <p:spPr>
          <a:xfrm>
            <a:off x="402569" y="4799987"/>
            <a:ext cx="5693431" cy="923330"/>
          </a:xfrm>
          <a:prstGeom prst="rect">
            <a:avLst/>
          </a:prstGeom>
          <a:solidFill>
            <a:schemeClr val="accent2">
              <a:lumMod val="20000"/>
              <a:lumOff val="80000"/>
            </a:schemeClr>
          </a:solidFill>
        </p:spPr>
        <p:txBody>
          <a:bodyPr wrap="square" rtlCol="0">
            <a:spAutoFit/>
          </a:bodyPr>
          <a:lstStyle/>
          <a:p>
            <a:r>
              <a:rPr lang="it-IT" dirty="0"/>
              <a:t>1291 – prima traslazione in Croazia</a:t>
            </a:r>
          </a:p>
          <a:p>
            <a:r>
              <a:rPr lang="it-IT" dirty="0"/>
              <a:t>(poco prima della sconfitta dei crociati a S. Giovanni d’Acri</a:t>
            </a:r>
          </a:p>
          <a:p>
            <a:r>
              <a:rPr lang="it-IT" dirty="0"/>
              <a:t>1294 – traslazione a Loreto</a:t>
            </a:r>
          </a:p>
        </p:txBody>
      </p:sp>
      <p:sp>
        <p:nvSpPr>
          <p:cNvPr id="9" name="CasellaDiTesto 8">
            <a:extLst>
              <a:ext uri="{FF2B5EF4-FFF2-40B4-BE49-F238E27FC236}">
                <a16:creationId xmlns:a16="http://schemas.microsoft.com/office/drawing/2014/main" id="{A814B9AD-9201-FB44-8EA0-AA692C3D243A}"/>
              </a:ext>
            </a:extLst>
          </p:cNvPr>
          <p:cNvSpPr txBox="1"/>
          <p:nvPr/>
        </p:nvSpPr>
        <p:spPr>
          <a:xfrm>
            <a:off x="1045029" y="396019"/>
            <a:ext cx="2926080" cy="369332"/>
          </a:xfrm>
          <a:prstGeom prst="rect">
            <a:avLst/>
          </a:prstGeom>
          <a:noFill/>
        </p:spPr>
        <p:txBody>
          <a:bodyPr wrap="square" rtlCol="0">
            <a:spAutoFit/>
          </a:bodyPr>
          <a:lstStyle/>
          <a:p>
            <a:r>
              <a:rPr lang="it-IT" dirty="0"/>
              <a:t>La Santa Casa a Loreto</a:t>
            </a:r>
          </a:p>
        </p:txBody>
      </p:sp>
    </p:spTree>
    <p:extLst>
      <p:ext uri="{BB962C8B-B14F-4D97-AF65-F5344CB8AC3E}">
        <p14:creationId xmlns:p14="http://schemas.microsoft.com/office/powerpoint/2010/main" val="22108399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264E6DBC-B1D9-0C47-9CB0-FF91E59C3F75}"/>
              </a:ext>
            </a:extLst>
          </p:cNvPr>
          <p:cNvPicPr>
            <a:picLocks noChangeAspect="1"/>
          </p:cNvPicPr>
          <p:nvPr/>
        </p:nvPicPr>
        <p:blipFill>
          <a:blip r:embed="rId2"/>
          <a:stretch>
            <a:fillRect/>
          </a:stretch>
        </p:blipFill>
        <p:spPr>
          <a:xfrm>
            <a:off x="8559384" y="136663"/>
            <a:ext cx="3355794" cy="2251574"/>
          </a:xfrm>
          <a:prstGeom prst="rect">
            <a:avLst/>
          </a:prstGeom>
        </p:spPr>
      </p:pic>
      <p:sp>
        <p:nvSpPr>
          <p:cNvPr id="4" name="CasellaDiTesto 3">
            <a:extLst>
              <a:ext uri="{FF2B5EF4-FFF2-40B4-BE49-F238E27FC236}">
                <a16:creationId xmlns:a16="http://schemas.microsoft.com/office/drawing/2014/main" id="{87D7A727-1CE5-9C4A-A651-DDF306AF3EC5}"/>
              </a:ext>
            </a:extLst>
          </p:cNvPr>
          <p:cNvSpPr txBox="1"/>
          <p:nvPr/>
        </p:nvSpPr>
        <p:spPr>
          <a:xfrm>
            <a:off x="464695" y="2388237"/>
            <a:ext cx="11041505" cy="4524315"/>
          </a:xfrm>
          <a:prstGeom prst="rect">
            <a:avLst/>
          </a:prstGeom>
          <a:noFill/>
        </p:spPr>
        <p:txBody>
          <a:bodyPr wrap="square" rtlCol="0">
            <a:spAutoFit/>
          </a:bodyPr>
          <a:lstStyle/>
          <a:p>
            <a:pPr marR="265430" algn="just"/>
            <a:r>
              <a:rPr lang="it-IT" sz="1800" i="1" dirty="0">
                <a:effectLst/>
                <a:latin typeface="Arial" panose="020B0604020202020204" pitchFamily="34" charset="0"/>
                <a:ea typeface="Calibri" panose="020F0502020204030204" pitchFamily="34" charset="0"/>
                <a:cs typeface="Times New Roman" panose="02020603050405020304" pitchFamily="18" charset="0"/>
              </a:rPr>
              <a:t>“Quel grande Iddio …mise in cuore a certo Ser Francesco </a:t>
            </a:r>
            <a:r>
              <a:rPr lang="it-IT" sz="1800" i="1" dirty="0" err="1">
                <a:effectLst/>
                <a:latin typeface="Arial" panose="020B0604020202020204" pitchFamily="34" charset="0"/>
                <a:ea typeface="Calibri" panose="020F0502020204030204" pitchFamily="34" charset="0"/>
                <a:cs typeface="Times New Roman" panose="02020603050405020304" pitchFamily="18" charset="0"/>
              </a:rPr>
              <a:t>Moraccio</a:t>
            </a:r>
            <a:r>
              <a:rPr lang="it-IT" sz="1800" i="1" dirty="0">
                <a:effectLst/>
                <a:latin typeface="Arial" panose="020B0604020202020204" pitchFamily="34" charset="0"/>
                <a:ea typeface="Calibri" panose="020F0502020204030204" pitchFamily="34" charset="0"/>
                <a:cs typeface="Times New Roman" panose="02020603050405020304" pitchFamily="18" charset="0"/>
              </a:rPr>
              <a:t> Filatore di sete…</a:t>
            </a:r>
          </a:p>
          <a:p>
            <a:pPr marR="265430" algn="just"/>
            <a:r>
              <a:rPr lang="it-IT" sz="1800" i="1" dirty="0">
                <a:effectLst/>
                <a:latin typeface="Arial" panose="020B0604020202020204" pitchFamily="34" charset="0"/>
                <a:ea typeface="Calibri" panose="020F0502020204030204" pitchFamily="34" charset="0"/>
                <a:cs typeface="Times New Roman" panose="02020603050405020304" pitchFamily="18" charset="0"/>
              </a:rPr>
              <a:t>uomo quanto povero di beni di fortuna,</a:t>
            </a:r>
          </a:p>
          <a:p>
            <a:pPr marR="265430" algn="just"/>
            <a:r>
              <a:rPr lang="it-IT" sz="1800" i="1" dirty="0">
                <a:effectLst/>
                <a:latin typeface="Arial" panose="020B0604020202020204" pitchFamily="34" charset="0"/>
                <a:ea typeface="Calibri" panose="020F0502020204030204" pitchFamily="34" charset="0"/>
                <a:cs typeface="Times New Roman" panose="02020603050405020304" pitchFamily="18" charset="0"/>
              </a:rPr>
              <a:t>altrettanto ricco di fede…</a:t>
            </a:r>
            <a:r>
              <a:rPr lang="it-IT" sz="1800" i="1" dirty="0" err="1">
                <a:effectLst/>
                <a:latin typeface="Arial" panose="020B0604020202020204" pitchFamily="34" charset="0"/>
                <a:ea typeface="Calibri" panose="020F0502020204030204" pitchFamily="34" charset="0"/>
                <a:cs typeface="Times New Roman" panose="02020603050405020304" pitchFamily="18" charset="0"/>
              </a:rPr>
              <a:t>ito</a:t>
            </a:r>
            <a:r>
              <a:rPr lang="it-IT" sz="1800" i="1" dirty="0">
                <a:effectLst/>
                <a:latin typeface="Arial" panose="020B0604020202020204" pitchFamily="34" charset="0"/>
                <a:ea typeface="Calibri" panose="020F0502020204030204" pitchFamily="34" charset="0"/>
                <a:cs typeface="Times New Roman" panose="02020603050405020304" pitchFamily="18" charset="0"/>
              </a:rPr>
              <a:t> era in </a:t>
            </a:r>
            <a:r>
              <a:rPr lang="it-IT" sz="1800" i="1" dirty="0" err="1">
                <a:effectLst/>
                <a:latin typeface="Arial" panose="020B0604020202020204" pitchFamily="34" charset="0"/>
                <a:ea typeface="Calibri" panose="020F0502020204030204" pitchFamily="34" charset="0"/>
                <a:cs typeface="Times New Roman" panose="02020603050405020304" pitchFamily="18" charset="0"/>
              </a:rPr>
              <a:t>Broseta</a:t>
            </a:r>
            <a:r>
              <a:rPr lang="it-IT" sz="1800" i="1" dirty="0">
                <a:effectLst/>
                <a:latin typeface="Arial" panose="020B0604020202020204" pitchFamily="34" charset="0"/>
                <a:ea typeface="Calibri" panose="020F0502020204030204" pitchFamily="34" charset="0"/>
                <a:cs typeface="Times New Roman" panose="02020603050405020304" pitchFamily="18" charset="0"/>
              </a:rPr>
              <a:t>, che sarebbe stato di suo aggradimento </a:t>
            </a:r>
          </a:p>
          <a:p>
            <a:pPr marR="265430" algn="just"/>
            <a:r>
              <a:rPr lang="it-IT" sz="1800" i="1" dirty="0">
                <a:effectLst/>
                <a:latin typeface="Arial" panose="020B0604020202020204" pitchFamily="34" charset="0"/>
                <a:ea typeface="Calibri" panose="020F0502020204030204" pitchFamily="34" charset="0"/>
                <a:cs typeface="Times New Roman" panose="02020603050405020304" pitchFamily="18" charset="0"/>
              </a:rPr>
              <a:t>che </a:t>
            </a:r>
            <a:r>
              <a:rPr lang="it-IT" sz="1800"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quivi si ergesse una chiesa somigliante a quella</a:t>
            </a:r>
            <a:r>
              <a:rPr lang="it-IT" sz="18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r>
              <a:rPr lang="it-IT" sz="1800"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in cui il Divino Verbo si fece carne…l</a:t>
            </a:r>
          </a:p>
          <a:p>
            <a:pPr marR="265430" algn="just"/>
            <a:r>
              <a:rPr lang="it-IT" sz="1800"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 quale per mano degli </a:t>
            </a:r>
            <a:r>
              <a:rPr lang="it-IT" sz="1800" i="1" dirty="0" err="1">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Angioli</a:t>
            </a:r>
            <a:r>
              <a:rPr lang="it-IT" sz="1800"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fu trasportata da </a:t>
            </a:r>
            <a:r>
              <a:rPr lang="it-IT" sz="1800" i="1" dirty="0" err="1">
                <a:solidFill>
                  <a:srgbClr val="FF0000"/>
                </a:solidFill>
                <a:effectLst/>
                <a:latin typeface="Arial" panose="020B0604020202020204" pitchFamily="34" charset="0"/>
                <a:ea typeface="Calibri" panose="020F0502020204030204" pitchFamily="34" charset="0"/>
                <a:cs typeface="Times New Roman" panose="02020603050405020304" pitchFamily="18" charset="0"/>
              </a:rPr>
              <a:t>Nazzarette</a:t>
            </a:r>
            <a:r>
              <a:rPr lang="it-IT" sz="1800"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nella Dalmazia, </a:t>
            </a:r>
          </a:p>
          <a:p>
            <a:pPr marR="265430" algn="just"/>
            <a:r>
              <a:rPr lang="it-IT" sz="1800"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al potere dei Barbari togliendola, ed indi in Loreto nella Marca d’Anco</a:t>
            </a:r>
            <a:r>
              <a:rPr lang="it-IT" sz="1800" i="1" dirty="0">
                <a:effectLst/>
                <a:latin typeface="Arial" panose="020B0604020202020204" pitchFamily="34" charset="0"/>
                <a:ea typeface="Calibri" panose="020F0502020204030204" pitchFamily="34" charset="0"/>
                <a:cs typeface="Times New Roman" panose="02020603050405020304" pitchFamily="18" charset="0"/>
              </a:rPr>
              <a:t>na…</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R="265430" algn="just"/>
            <a:r>
              <a:rPr lang="it-IT" sz="1800" i="1" dirty="0">
                <a:effectLst/>
                <a:latin typeface="Arial" panose="020B0604020202020204" pitchFamily="34" charset="0"/>
                <a:ea typeface="Calibri" panose="020F0502020204030204" pitchFamily="34" charset="0"/>
                <a:cs typeface="Times New Roman" panose="02020603050405020304" pitchFamily="18" charset="0"/>
              </a:rPr>
              <a:t>Ma quanto era forte l’impulso di quella divina costante ispirazione, </a:t>
            </a:r>
          </a:p>
          <a:p>
            <a:pPr marR="265430" algn="just"/>
            <a:r>
              <a:rPr lang="it-IT" sz="1800" i="1" dirty="0">
                <a:effectLst/>
                <a:latin typeface="Arial" panose="020B0604020202020204" pitchFamily="34" charset="0"/>
                <a:ea typeface="Calibri" panose="020F0502020204030204" pitchFamily="34" charset="0"/>
                <a:cs typeface="Times New Roman" panose="02020603050405020304" pitchFamily="18" charset="0"/>
              </a:rPr>
              <a:t>altrettanto era il </a:t>
            </a:r>
            <a:r>
              <a:rPr lang="it-IT" sz="1800" i="1" dirty="0" err="1">
                <a:effectLst/>
                <a:latin typeface="Arial" panose="020B0604020202020204" pitchFamily="34" charset="0"/>
                <a:ea typeface="Calibri" panose="020F0502020204030204" pitchFamily="34" charset="0"/>
                <a:cs typeface="Times New Roman" panose="02020603050405020304" pitchFamily="18" charset="0"/>
              </a:rPr>
              <a:t>Moraccio</a:t>
            </a:r>
            <a:r>
              <a:rPr lang="it-IT" sz="1800" i="1" dirty="0">
                <a:effectLst/>
                <a:latin typeface="Arial" panose="020B0604020202020204" pitchFamily="34" charset="0"/>
                <a:ea typeface="Calibri" panose="020F0502020204030204" pitchFamily="34" charset="0"/>
                <a:cs typeface="Times New Roman" panose="02020603050405020304" pitchFamily="18" charset="0"/>
              </a:rPr>
              <a:t> sprovveduto di forze per corrispondervi, </a:t>
            </a:r>
          </a:p>
          <a:p>
            <a:pPr marR="265430" algn="just"/>
            <a:r>
              <a:rPr lang="it-IT" sz="1800" i="1" dirty="0">
                <a:effectLst/>
                <a:latin typeface="Arial" panose="020B0604020202020204" pitchFamily="34" charset="0"/>
                <a:ea typeface="Calibri" panose="020F0502020204030204" pitchFamily="34" charset="0"/>
                <a:cs typeface="Times New Roman" panose="02020603050405020304" pitchFamily="18" charset="0"/>
              </a:rPr>
              <a:t>se non quel Signore, che suggerita gli e ne aveva l’idea, </a:t>
            </a:r>
          </a:p>
          <a:p>
            <a:pPr marR="265430" algn="just"/>
            <a:r>
              <a:rPr lang="it-IT" sz="1800" i="1" dirty="0">
                <a:effectLst/>
                <a:latin typeface="Arial" panose="020B0604020202020204" pitchFamily="34" charset="0"/>
                <a:ea typeface="Calibri" panose="020F0502020204030204" pitchFamily="34" charset="0"/>
                <a:cs typeface="Times New Roman" panose="02020603050405020304" pitchFamily="18" charset="0"/>
              </a:rPr>
              <a:t>ben presto anco lo fornì di mezzi valevoli ad eseguirla</a:t>
            </a:r>
            <a:r>
              <a:rPr lang="it-IT" sz="1800" dirty="0">
                <a:effectLst/>
                <a:latin typeface="Arial" panose="020B0604020202020204" pitchFamily="34" charset="0"/>
                <a:ea typeface="Calibri" panose="020F0502020204030204" pitchFamily="34" charset="0"/>
                <a:cs typeface="Times New Roman" panose="02020603050405020304" pitchFamily="18" charset="0"/>
              </a:rPr>
              <a:t>….”.</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R="265430" algn="just"/>
            <a:r>
              <a:rPr lang="it-IT" sz="1800" dirty="0" err="1">
                <a:effectLst/>
                <a:latin typeface="Arial" panose="020B0604020202020204" pitchFamily="34" charset="0"/>
                <a:ea typeface="Calibri" panose="020F0502020204030204" pitchFamily="34" charset="0"/>
                <a:cs typeface="Times New Roman" panose="02020603050405020304" pitchFamily="18" charset="0"/>
              </a:rPr>
              <a:t>Moraccio</a:t>
            </a:r>
            <a:r>
              <a:rPr lang="it-IT" sz="1800" dirty="0">
                <a:effectLst/>
                <a:latin typeface="Arial" panose="020B0604020202020204" pitchFamily="34" charset="0"/>
                <a:ea typeface="Calibri" panose="020F0502020204030204" pitchFamily="34" charset="0"/>
                <a:cs typeface="Times New Roman" panose="02020603050405020304" pitchFamily="18" charset="0"/>
              </a:rPr>
              <a:t> sceglie un sito dove edificare </a:t>
            </a:r>
            <a:r>
              <a:rPr lang="it-IT" sz="1800" i="1" dirty="0">
                <a:effectLst/>
                <a:latin typeface="Arial" panose="020B0604020202020204" pitchFamily="34" charset="0"/>
                <a:ea typeface="Calibri" panose="020F0502020204030204" pitchFamily="34" charset="0"/>
                <a:cs typeface="Times New Roman" panose="02020603050405020304" pitchFamily="18" charset="0"/>
              </a:rPr>
              <a:t>“… il quale era poco spazio di angusto basso terreno, </a:t>
            </a:r>
          </a:p>
          <a:p>
            <a:pPr marR="265430" algn="just"/>
            <a:r>
              <a:rPr lang="it-IT" sz="1800" i="1" dirty="0">
                <a:effectLst/>
                <a:latin typeface="Arial" panose="020B0604020202020204" pitchFamily="34" charset="0"/>
                <a:ea typeface="Calibri" panose="020F0502020204030204" pitchFamily="34" charset="0"/>
                <a:cs typeface="Times New Roman" panose="02020603050405020304" pitchFamily="18" charset="0"/>
              </a:rPr>
              <a:t>che restava comune…</a:t>
            </a:r>
            <a:r>
              <a:rPr lang="it-IT" sz="1800" dirty="0">
                <a:effectLst/>
                <a:latin typeface="Arial" panose="020B0604020202020204" pitchFamily="34" charset="0"/>
                <a:ea typeface="Calibri" panose="020F0502020204030204" pitchFamily="34" charset="0"/>
                <a:cs typeface="Times New Roman" panose="02020603050405020304" pitchFamily="18" charset="0"/>
              </a:rPr>
              <a:t>”; un certo Ser Antonio Volpe “…</a:t>
            </a:r>
            <a:r>
              <a:rPr lang="it-IT" sz="1800" i="1" dirty="0">
                <a:effectLst/>
                <a:latin typeface="Arial" panose="020B0604020202020204" pitchFamily="34" charset="0"/>
                <a:ea typeface="Calibri" panose="020F0502020204030204" pitchFamily="34" charset="0"/>
                <a:cs typeface="Times New Roman" panose="02020603050405020304" pitchFamily="18" charset="0"/>
              </a:rPr>
              <a:t>esibì Scudi 100</a:t>
            </a:r>
            <a:r>
              <a:rPr lang="it-IT" sz="1800" dirty="0">
                <a:effectLst/>
                <a:latin typeface="Arial" panose="020B0604020202020204" pitchFamily="34" charset="0"/>
                <a:ea typeface="Calibri" panose="020F0502020204030204" pitchFamily="34"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R="265430" algn="just"/>
            <a:r>
              <a:rPr lang="it-IT" sz="1800" dirty="0" err="1">
                <a:effectLst/>
                <a:latin typeface="Arial" panose="020B0604020202020204" pitchFamily="34" charset="0"/>
                <a:ea typeface="Calibri" panose="020F0502020204030204" pitchFamily="34" charset="0"/>
                <a:cs typeface="Times New Roman" panose="02020603050405020304" pitchFamily="18" charset="0"/>
              </a:rPr>
              <a:t>Moraccio</a:t>
            </a:r>
            <a:r>
              <a:rPr lang="it-IT" sz="1800" dirty="0">
                <a:effectLst/>
                <a:latin typeface="Arial" panose="020B0604020202020204" pitchFamily="34" charset="0"/>
                <a:ea typeface="Calibri" panose="020F0502020204030204" pitchFamily="34" charset="0"/>
                <a:cs typeface="Times New Roman" panose="02020603050405020304" pitchFamily="18" charset="0"/>
              </a:rPr>
              <a:t> con alcuni amici si reca a Milano, prendono con loro un architetto e </a:t>
            </a:r>
          </a:p>
          <a:p>
            <a:pPr marR="265430" algn="just"/>
            <a:r>
              <a:rPr lang="it-IT" sz="1800" dirty="0">
                <a:effectLst/>
                <a:latin typeface="Arial" panose="020B0604020202020204" pitchFamily="34" charset="0"/>
                <a:ea typeface="Calibri" panose="020F0502020204030204" pitchFamily="34" charset="0"/>
                <a:cs typeface="Times New Roman" panose="02020603050405020304" pitchFamily="18" charset="0"/>
              </a:rPr>
              <a:t>“…</a:t>
            </a:r>
            <a:r>
              <a:rPr lang="it-IT" sz="1800" i="1" dirty="0">
                <a:effectLst/>
                <a:latin typeface="Arial" panose="020B0604020202020204" pitchFamily="34" charset="0"/>
                <a:ea typeface="Calibri" panose="020F0502020204030204" pitchFamily="34" charset="0"/>
                <a:cs typeface="Times New Roman" panose="02020603050405020304" pitchFamily="18" charset="0"/>
              </a:rPr>
              <a:t>passarono a Loreto nella Marca d’Ancona, </a:t>
            </a:r>
          </a:p>
          <a:p>
            <a:pPr marR="265430" algn="just"/>
            <a:r>
              <a:rPr lang="it-IT" sz="1800" i="1" dirty="0">
                <a:effectLst/>
                <a:latin typeface="Arial" panose="020B0604020202020204" pitchFamily="34" charset="0"/>
                <a:ea typeface="Calibri" panose="020F0502020204030204" pitchFamily="34" charset="0"/>
                <a:cs typeface="Times New Roman" panose="02020603050405020304" pitchFamily="18" charset="0"/>
              </a:rPr>
              <a:t>dove prese le più esatte misure e formato il disegno del tutto conforme alla Santa Casa</a:t>
            </a:r>
          </a:p>
          <a:p>
            <a:pPr marR="265430" algn="just"/>
            <a:r>
              <a:rPr lang="it-IT" sz="1800" i="1" dirty="0">
                <a:effectLst/>
                <a:latin typeface="Arial" panose="020B0604020202020204" pitchFamily="34" charset="0"/>
                <a:ea typeface="Calibri" panose="020F0502020204030204" pitchFamily="34" charset="0"/>
                <a:cs typeface="Times New Roman" panose="02020603050405020304" pitchFamily="18" charset="0"/>
              </a:rPr>
              <a:t>…si restituirono alla Patria per eseguirlo…”.</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557455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EB0931D3-3F07-FC49-98AC-F4E5F9C74D82}"/>
              </a:ext>
            </a:extLst>
          </p:cNvPr>
          <p:cNvPicPr>
            <a:picLocks noChangeAspect="1"/>
          </p:cNvPicPr>
          <p:nvPr/>
        </p:nvPicPr>
        <p:blipFill>
          <a:blip r:embed="rId2"/>
          <a:stretch>
            <a:fillRect/>
          </a:stretch>
        </p:blipFill>
        <p:spPr>
          <a:xfrm>
            <a:off x="667539" y="384314"/>
            <a:ext cx="4870619" cy="3465830"/>
          </a:xfrm>
          <a:prstGeom prst="rect">
            <a:avLst/>
          </a:prstGeom>
        </p:spPr>
      </p:pic>
      <p:pic>
        <p:nvPicPr>
          <p:cNvPr id="7" name="Immagine 6">
            <a:extLst>
              <a:ext uri="{FF2B5EF4-FFF2-40B4-BE49-F238E27FC236}">
                <a16:creationId xmlns:a16="http://schemas.microsoft.com/office/drawing/2014/main" id="{72E7DB37-0FF4-1B4C-92AF-F77935EC730C}"/>
              </a:ext>
            </a:extLst>
          </p:cNvPr>
          <p:cNvPicPr>
            <a:picLocks noChangeAspect="1"/>
          </p:cNvPicPr>
          <p:nvPr/>
        </p:nvPicPr>
        <p:blipFill>
          <a:blip r:embed="rId3"/>
          <a:stretch>
            <a:fillRect/>
          </a:stretch>
        </p:blipFill>
        <p:spPr>
          <a:xfrm>
            <a:off x="6713435" y="181125"/>
            <a:ext cx="5064431" cy="3669019"/>
          </a:xfrm>
          <a:prstGeom prst="rect">
            <a:avLst/>
          </a:prstGeom>
        </p:spPr>
      </p:pic>
      <p:sp>
        <p:nvSpPr>
          <p:cNvPr id="8" name="CasellaDiTesto 7">
            <a:extLst>
              <a:ext uri="{FF2B5EF4-FFF2-40B4-BE49-F238E27FC236}">
                <a16:creationId xmlns:a16="http://schemas.microsoft.com/office/drawing/2014/main" id="{15418F85-094A-5343-ADB6-C6AFC3A0D4D8}"/>
              </a:ext>
            </a:extLst>
          </p:cNvPr>
          <p:cNvSpPr txBox="1"/>
          <p:nvPr/>
        </p:nvSpPr>
        <p:spPr>
          <a:xfrm>
            <a:off x="120770" y="4037162"/>
            <a:ext cx="12473762" cy="2308324"/>
          </a:xfrm>
          <a:prstGeom prst="rect">
            <a:avLst/>
          </a:prstGeom>
          <a:noFill/>
        </p:spPr>
        <p:txBody>
          <a:bodyPr wrap="square" rtlCol="0">
            <a:spAutoFit/>
          </a:bodyPr>
          <a:lstStyle/>
          <a:p>
            <a:pPr marL="540385" marR="265430">
              <a:spcAft>
                <a:spcPts val="0"/>
              </a:spcAft>
            </a:pPr>
            <a:r>
              <a:rPr lang="it-IT" sz="1800" b="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La devozione Lauretana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540385" marR="265430" algn="just">
              <a:spcAft>
                <a:spcPts val="0"/>
              </a:spcAft>
            </a:pPr>
            <a:r>
              <a:rPr lang="it-IT" sz="1800" dirty="0">
                <a:effectLst/>
                <a:latin typeface="Arial" panose="020B0604020202020204" pitchFamily="34" charset="0"/>
                <a:ea typeface="Calibri" panose="020F0502020204030204" pitchFamily="34" charset="0"/>
                <a:cs typeface="Times New Roman" panose="02020603050405020304" pitchFamily="18" charset="0"/>
              </a:rPr>
              <a:t>Nella battaglia di Lepanto, 7 ottobre 1571,</a:t>
            </a:r>
          </a:p>
          <a:p>
            <a:pPr marL="540385" marR="265430" algn="just">
              <a:spcAft>
                <a:spcPts val="0"/>
              </a:spcAft>
            </a:pPr>
            <a:r>
              <a:rPr lang="it-IT" sz="1800" dirty="0">
                <a:effectLst/>
                <a:latin typeface="Arial" panose="020B0604020202020204" pitchFamily="34" charset="0"/>
                <a:ea typeface="Calibri" panose="020F0502020204030204" pitchFamily="34" charset="0"/>
                <a:cs typeface="Times New Roman" panose="02020603050405020304" pitchFamily="18" charset="0"/>
              </a:rPr>
              <a:t>i frati cappuccini, per volontà di Sisto V, accompagnano i soldati con l’immagine della Madonna di Loreto.</a:t>
            </a:r>
          </a:p>
          <a:p>
            <a:pPr marL="540385" marR="265430" algn="just">
              <a:spcAft>
                <a:spcPts val="0"/>
              </a:spcAft>
            </a:pPr>
            <a:r>
              <a:rPr lang="it-IT" sz="1800" dirty="0">
                <a:effectLst/>
                <a:latin typeface="Arial" panose="020B0604020202020204" pitchFamily="34" charset="0"/>
                <a:ea typeface="Calibri" panose="020F0502020204030204" pitchFamily="34" charset="0"/>
                <a:cs typeface="Times New Roman" panose="02020603050405020304" pitchFamily="18" charset="0"/>
              </a:rPr>
              <a:t>La Santa Casa di Loreto diventa simbolo di protezione dell’intero Occidente, argine al mondo islamico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540385" marR="265430" algn="just">
              <a:spcAft>
                <a:spcPts val="0"/>
              </a:spcAft>
            </a:pPr>
            <a:r>
              <a:rPr lang="it-IT" sz="1800" dirty="0">
                <a:effectLst/>
                <a:latin typeface="Arial" panose="020B0604020202020204" pitchFamily="34" charset="0"/>
                <a:ea typeface="Calibri" panose="020F0502020204030204" pitchFamily="34" charset="0"/>
                <a:cs typeface="Times New Roman" panose="02020603050405020304" pitchFamily="18" charset="0"/>
              </a:rPr>
              <a:t>La devozione Lauretana si diffonde nell’Europa occidentale e trova una sua particolare espressione </a:t>
            </a:r>
          </a:p>
          <a:p>
            <a:pPr marL="540385" marR="265430" algn="just">
              <a:spcAft>
                <a:spcPts val="0"/>
              </a:spcAft>
            </a:pPr>
            <a:r>
              <a:rPr lang="it-IT" sz="1800" dirty="0">
                <a:effectLst/>
                <a:latin typeface="Arial" panose="020B0604020202020204" pitchFamily="34" charset="0"/>
                <a:ea typeface="Calibri" panose="020F0502020204030204" pitchFamily="34" charset="0"/>
                <a:cs typeface="Times New Roman" panose="02020603050405020304" pitchFamily="18" charset="0"/>
              </a:rPr>
              <a:t>tra le cascine e i campi a Bergamo, fuori Porta </a:t>
            </a:r>
            <a:r>
              <a:rPr lang="it-IT" sz="1800" dirty="0" err="1">
                <a:effectLst/>
                <a:latin typeface="Arial" panose="020B0604020202020204" pitchFamily="34" charset="0"/>
                <a:ea typeface="Calibri" panose="020F0502020204030204" pitchFamily="34" charset="0"/>
                <a:cs typeface="Times New Roman" panose="02020603050405020304" pitchFamily="18" charset="0"/>
              </a:rPr>
              <a:t>Broseta</a:t>
            </a:r>
            <a:r>
              <a:rPr lang="it-IT" sz="1800" dirty="0">
                <a:effectLst/>
                <a:latin typeface="Arial" panose="020B0604020202020204" pitchFamily="34" charset="0"/>
                <a:ea typeface="Calibri" panose="020F0502020204030204" pitchFamily="34" charset="0"/>
                <a:cs typeface="Times New Roman" panose="02020603050405020304" pitchFamily="18" charset="0"/>
              </a:rPr>
              <a:t>.</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540385" marR="265430" algn="just">
              <a:spcAft>
                <a:spcPts val="0"/>
              </a:spcAft>
            </a:pPr>
            <a:r>
              <a:rPr lang="it-IT" sz="1800" dirty="0">
                <a:effectLst/>
                <a:latin typeface="Arial" panose="020B0604020202020204" pitchFamily="34" charset="0"/>
                <a:ea typeface="Calibri" panose="020F0502020204030204" pitchFamily="34" charset="0"/>
                <a:cs typeface="Times New Roman" panose="02020603050405020304" pitchFamily="18" charset="0"/>
              </a:rPr>
              <a:t>Nel </a:t>
            </a:r>
            <a:r>
              <a:rPr lang="it-IT" sz="18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1622 viene infatti ultimata la costruzione della Casa su modello di quella marchigiana </a:t>
            </a:r>
            <a:r>
              <a:rPr lang="it-IT" sz="1800" dirty="0">
                <a:effectLst/>
                <a:latin typeface="Arial" panose="020B0604020202020204" pitchFamily="34" charset="0"/>
                <a:ea typeface="Calibri" panose="020F0502020204030204" pitchFamily="34" charset="0"/>
                <a:cs typeface="Times New Roman" panose="02020603050405020304" pitchFamily="18" charset="0"/>
              </a:rPr>
              <a:t>e il 6 gennaio, </a:t>
            </a:r>
          </a:p>
          <a:p>
            <a:pPr marL="540385" marR="265430" algn="just">
              <a:spcAft>
                <a:spcPts val="0"/>
              </a:spcAft>
            </a:pPr>
            <a:r>
              <a:rPr lang="it-IT" sz="1800" dirty="0">
                <a:effectLst/>
                <a:latin typeface="Arial" panose="020B0604020202020204" pitchFamily="34" charset="0"/>
                <a:ea typeface="Calibri" panose="020F0502020204030204" pitchFamily="34" charset="0"/>
                <a:cs typeface="Times New Roman" panose="02020603050405020304" pitchFamily="18" charset="0"/>
              </a:rPr>
              <a:t>con la celebrazione della prima messa, la Cappella della Santa Casa è aperta al divino servizio.</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3918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7F0D9148-673F-BE4B-942D-A68FE562E9E1}"/>
              </a:ext>
            </a:extLst>
          </p:cNvPr>
          <p:cNvSpPr txBox="1"/>
          <p:nvPr/>
        </p:nvSpPr>
        <p:spPr>
          <a:xfrm>
            <a:off x="883920" y="365760"/>
            <a:ext cx="7482840" cy="1200329"/>
          </a:xfrm>
          <a:prstGeom prst="rect">
            <a:avLst/>
          </a:prstGeom>
          <a:noFill/>
        </p:spPr>
        <p:txBody>
          <a:bodyPr wrap="square" rtlCol="0">
            <a:spAutoFit/>
          </a:bodyPr>
          <a:lstStyle/>
          <a:p>
            <a:pPr marL="540385" marR="265430" algn="just">
              <a:spcAft>
                <a:spcPts val="0"/>
              </a:spcAft>
            </a:pPr>
            <a:r>
              <a:rPr lang="it-IT" sz="1800" dirty="0">
                <a:effectLst/>
                <a:latin typeface="Arial" panose="020B0604020202020204" pitchFamily="34" charset="0"/>
                <a:ea typeface="Calibri" panose="020F0502020204030204" pitchFamily="34" charset="0"/>
                <a:cs typeface="Times New Roman" panose="02020603050405020304" pitchFamily="18" charset="0"/>
              </a:rPr>
              <a:t>Le cascine circostanti la Santa Casa, prima denominate “</a:t>
            </a:r>
            <a:r>
              <a:rPr lang="it-IT" sz="1800" i="1" dirty="0">
                <a:effectLst/>
                <a:latin typeface="Arial" panose="020B0604020202020204" pitchFamily="34" charset="0"/>
                <a:ea typeface="Calibri" panose="020F0502020204030204" pitchFamily="34" charset="0"/>
                <a:cs typeface="Times New Roman" panose="02020603050405020304" pitchFamily="18" charset="0"/>
              </a:rPr>
              <a:t>villaggio Goretto</a:t>
            </a:r>
            <a:r>
              <a:rPr lang="it-IT" sz="1800" dirty="0">
                <a:effectLst/>
                <a:latin typeface="Arial" panose="020B0604020202020204" pitchFamily="34" charset="0"/>
                <a:ea typeface="Calibri" panose="020F0502020204030204" pitchFamily="34" charset="0"/>
                <a:cs typeface="Times New Roman" panose="02020603050405020304" pitchFamily="18" charset="0"/>
              </a:rPr>
              <a:t>”, </a:t>
            </a:r>
          </a:p>
          <a:p>
            <a:pPr marL="540385" marR="265430" algn="just">
              <a:spcAft>
                <a:spcPts val="0"/>
              </a:spcAft>
            </a:pPr>
            <a:r>
              <a:rPr lang="it-IT" sz="1800" dirty="0">
                <a:effectLst/>
                <a:latin typeface="Arial" panose="020B0604020202020204" pitchFamily="34" charset="0"/>
                <a:ea typeface="Calibri" panose="020F0502020204030204" pitchFamily="34" charset="0"/>
                <a:cs typeface="Times New Roman" panose="02020603050405020304" pitchFamily="18" charset="0"/>
              </a:rPr>
              <a:t>vengono indicate come Loreto e cade in disuso il toponimo “</a:t>
            </a:r>
            <a:r>
              <a:rPr lang="it-IT" sz="1800" i="1" dirty="0" err="1">
                <a:effectLst/>
                <a:latin typeface="Arial" panose="020B0604020202020204" pitchFamily="34" charset="0"/>
                <a:ea typeface="Calibri" panose="020F0502020204030204" pitchFamily="34" charset="0"/>
                <a:cs typeface="Times New Roman" panose="02020603050405020304" pitchFamily="18" charset="0"/>
              </a:rPr>
              <a:t>Bruxida</a:t>
            </a:r>
            <a:r>
              <a:rPr lang="it-IT" sz="1800" i="1" dirty="0">
                <a:effectLst/>
                <a:latin typeface="Arial" panose="020B0604020202020204" pitchFamily="34" charset="0"/>
                <a:ea typeface="Calibri" panose="020F0502020204030204" pitchFamily="34" charset="0"/>
                <a:cs typeface="Times New Roman" panose="02020603050405020304" pitchFamily="18" charset="0"/>
              </a:rPr>
              <a:t> </a:t>
            </a:r>
            <a:r>
              <a:rPr lang="it-IT" sz="1800" i="1" dirty="0" err="1">
                <a:effectLst/>
                <a:latin typeface="Arial" panose="020B0604020202020204" pitchFamily="34" charset="0"/>
                <a:ea typeface="Calibri" panose="020F0502020204030204" pitchFamily="34" charset="0"/>
                <a:cs typeface="Times New Roman" panose="02020603050405020304" pitchFamily="18" charset="0"/>
              </a:rPr>
              <a:t>foris</a:t>
            </a:r>
            <a:r>
              <a:rPr lang="it-IT" sz="1800" dirty="0">
                <a:effectLst/>
                <a:latin typeface="Arial" panose="020B0604020202020204" pitchFamily="34" charset="0"/>
                <a:ea typeface="Calibri" panose="020F0502020204030204" pitchFamily="34"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a:extLst>
              <a:ext uri="{FF2B5EF4-FFF2-40B4-BE49-F238E27FC236}">
                <a16:creationId xmlns:a16="http://schemas.microsoft.com/office/drawing/2014/main" id="{3E074A98-E721-5F4B-8571-CEDD1EAFBDB1}"/>
              </a:ext>
            </a:extLst>
          </p:cNvPr>
          <p:cNvPicPr>
            <a:picLocks noChangeAspect="1"/>
          </p:cNvPicPr>
          <p:nvPr/>
        </p:nvPicPr>
        <p:blipFill>
          <a:blip r:embed="rId2"/>
          <a:stretch>
            <a:fillRect/>
          </a:stretch>
        </p:blipFill>
        <p:spPr>
          <a:xfrm>
            <a:off x="1277139" y="0"/>
            <a:ext cx="9637722" cy="6858000"/>
          </a:xfrm>
          <a:prstGeom prst="rect">
            <a:avLst/>
          </a:prstGeom>
        </p:spPr>
      </p:pic>
    </p:spTree>
    <p:extLst>
      <p:ext uri="{BB962C8B-B14F-4D97-AF65-F5344CB8AC3E}">
        <p14:creationId xmlns:p14="http://schemas.microsoft.com/office/powerpoint/2010/main" val="28893880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FC2F2485-4F5E-2140-9B0B-03ABF341B756}"/>
              </a:ext>
            </a:extLst>
          </p:cNvPr>
          <p:cNvPicPr>
            <a:picLocks noChangeAspect="1"/>
          </p:cNvPicPr>
          <p:nvPr/>
        </p:nvPicPr>
        <p:blipFill>
          <a:blip r:embed="rId2"/>
          <a:stretch>
            <a:fillRect/>
          </a:stretch>
        </p:blipFill>
        <p:spPr>
          <a:xfrm>
            <a:off x="1362872" y="0"/>
            <a:ext cx="9466256" cy="6858000"/>
          </a:xfrm>
          <a:prstGeom prst="rect">
            <a:avLst/>
          </a:prstGeom>
        </p:spPr>
      </p:pic>
    </p:spTree>
    <p:extLst>
      <p:ext uri="{BB962C8B-B14F-4D97-AF65-F5344CB8AC3E}">
        <p14:creationId xmlns:p14="http://schemas.microsoft.com/office/powerpoint/2010/main" val="15919583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829337A-378D-2D47-8D62-A1FA64C5EBDC}"/>
              </a:ext>
            </a:extLst>
          </p:cNvPr>
          <p:cNvSpPr txBox="1"/>
          <p:nvPr/>
        </p:nvSpPr>
        <p:spPr>
          <a:xfrm>
            <a:off x="1237129" y="268941"/>
            <a:ext cx="10076330" cy="6186309"/>
          </a:xfrm>
          <a:prstGeom prst="rect">
            <a:avLst/>
          </a:prstGeom>
          <a:noFill/>
        </p:spPr>
        <p:txBody>
          <a:bodyPr wrap="square" rtlCol="0">
            <a:spAutoFit/>
          </a:bodyPr>
          <a:lstStyle/>
          <a:p>
            <a:pPr marL="540385" marR="265430" algn="ctr">
              <a:spcAft>
                <a:spcPts val="0"/>
              </a:spcAft>
            </a:pPr>
            <a:r>
              <a:rPr lang="it-IT" sz="1800" dirty="0">
                <a:effectLst/>
                <a:latin typeface="Arial" panose="020B0604020202020204" pitchFamily="34" charset="0"/>
                <a:ea typeface="Calibri" panose="020F0502020204030204" pitchFamily="34" charset="0"/>
                <a:cs typeface="Times New Roman" panose="02020603050405020304" pitchFamily="18" charset="0"/>
              </a:rPr>
              <a:t>“</a:t>
            </a:r>
            <a:r>
              <a:rPr lang="it-IT" sz="1800" b="1" i="1" dirty="0">
                <a:effectLst/>
                <a:latin typeface="Arial" panose="020B0604020202020204" pitchFamily="34" charset="0"/>
                <a:ea typeface="Calibri" panose="020F0502020204030204" pitchFamily="34" charset="0"/>
                <a:cs typeface="Times New Roman" panose="02020603050405020304" pitchFamily="18" charset="0"/>
              </a:rPr>
              <a:t>Qui </a:t>
            </a:r>
            <a:r>
              <a:rPr lang="it-IT" sz="1800" b="1" i="1" dirty="0" err="1">
                <a:effectLst/>
                <a:latin typeface="Arial" panose="020B0604020202020204" pitchFamily="34" charset="0"/>
                <a:ea typeface="Calibri" panose="020F0502020204030204" pitchFamily="34" charset="0"/>
                <a:cs typeface="Times New Roman" panose="02020603050405020304" pitchFamily="18" charset="0"/>
              </a:rPr>
              <a:t>elucidant</a:t>
            </a:r>
            <a:r>
              <a:rPr lang="it-IT" sz="1800" b="1" i="1" dirty="0">
                <a:effectLst/>
                <a:latin typeface="Arial" panose="020B0604020202020204" pitchFamily="34" charset="0"/>
                <a:ea typeface="Calibri" panose="020F0502020204030204" pitchFamily="34" charset="0"/>
                <a:cs typeface="Times New Roman" panose="02020603050405020304" pitchFamily="18" charset="0"/>
              </a:rPr>
              <a:t> me </a:t>
            </a:r>
            <a:r>
              <a:rPr lang="it-IT" sz="1800" b="1" i="1" dirty="0" err="1">
                <a:effectLst/>
                <a:latin typeface="Arial" panose="020B0604020202020204" pitchFamily="34" charset="0"/>
                <a:ea typeface="Calibri" panose="020F0502020204030204" pitchFamily="34" charset="0"/>
                <a:cs typeface="Times New Roman" panose="02020603050405020304" pitchFamily="18" charset="0"/>
              </a:rPr>
              <a:t>vitam</a:t>
            </a:r>
            <a:r>
              <a:rPr lang="it-IT" sz="1800" b="1" i="1" dirty="0">
                <a:effectLst/>
                <a:latin typeface="Arial" panose="020B0604020202020204" pitchFamily="34" charset="0"/>
                <a:ea typeface="Calibri" panose="020F0502020204030204" pitchFamily="34" charset="0"/>
                <a:cs typeface="Times New Roman" panose="02020603050405020304" pitchFamily="18" charset="0"/>
              </a:rPr>
              <a:t> </a:t>
            </a:r>
            <a:r>
              <a:rPr lang="it-IT" sz="1800" b="1" i="1" dirty="0" err="1">
                <a:effectLst/>
                <a:latin typeface="Arial" panose="020B0604020202020204" pitchFamily="34" charset="0"/>
                <a:ea typeface="Calibri" panose="020F0502020204030204" pitchFamily="34" charset="0"/>
                <a:cs typeface="Times New Roman" panose="02020603050405020304" pitchFamily="18" charset="0"/>
              </a:rPr>
              <a:t>aeternam</a:t>
            </a:r>
            <a:r>
              <a:rPr lang="it-IT" sz="1800" b="1" i="1" dirty="0">
                <a:effectLst/>
                <a:latin typeface="Arial" panose="020B0604020202020204" pitchFamily="34" charset="0"/>
                <a:ea typeface="Calibri" panose="020F0502020204030204" pitchFamily="34" charset="0"/>
                <a:cs typeface="Times New Roman" panose="02020603050405020304" pitchFamily="18" charset="0"/>
              </a:rPr>
              <a:t> </a:t>
            </a:r>
            <a:r>
              <a:rPr lang="it-IT" sz="1800" b="1" i="1" dirty="0" err="1">
                <a:effectLst/>
                <a:latin typeface="Arial" panose="020B0604020202020204" pitchFamily="34" charset="0"/>
                <a:ea typeface="Calibri" panose="020F0502020204030204" pitchFamily="34" charset="0"/>
                <a:cs typeface="Times New Roman" panose="02020603050405020304" pitchFamily="18" charset="0"/>
              </a:rPr>
              <a:t>habebunt</a:t>
            </a:r>
            <a:r>
              <a:rPr lang="it-IT" sz="1800" dirty="0">
                <a:effectLst/>
                <a:latin typeface="Arial" panose="020B0604020202020204" pitchFamily="34" charset="0"/>
                <a:ea typeface="Calibri" panose="020F0502020204030204" pitchFamily="34" charset="0"/>
                <a:cs typeface="Times New Roman" panose="02020603050405020304" pitchFamily="18" charset="0"/>
              </a:rPr>
              <a:t>”</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540385" marR="265430" algn="just">
              <a:spcAft>
                <a:spcPts val="0"/>
              </a:spcAft>
            </a:pPr>
            <a:r>
              <a:rPr lang="it-IT" sz="1800" dirty="0">
                <a:effectLst/>
                <a:latin typeface="Arial" panose="020B0604020202020204" pitchFamily="34" charset="0"/>
                <a:ea typeface="Calibri" panose="020F0502020204030204" pitchFamily="34"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r>
              <a:rPr lang="it-IT" sz="1800" dirty="0">
                <a:effectLst/>
                <a:latin typeface="Arial" panose="020B0604020202020204" pitchFamily="34" charset="0"/>
                <a:ea typeface="Calibri" panose="020F0502020204030204" pitchFamily="34" charset="0"/>
              </a:rPr>
              <a:t>Le vicende della cappella della Santa Casa sono riportate nell’ opuscolo predisposto a Milano nell’agosto 1753</a:t>
            </a:r>
            <a:r>
              <a:rPr lang="it-IT" dirty="0">
                <a:effectLst/>
              </a:rPr>
              <a:t> </a:t>
            </a:r>
          </a:p>
          <a:p>
            <a:endParaRPr lang="it-IT" dirty="0"/>
          </a:p>
          <a:p>
            <a:r>
              <a:rPr lang="it-IT" sz="1800" i="1" dirty="0">
                <a:effectLst/>
                <a:latin typeface="Arial" panose="020B0604020202020204" pitchFamily="34" charset="0"/>
                <a:ea typeface="Calibri" panose="020F0502020204030204" pitchFamily="34" charset="0"/>
              </a:rPr>
              <a:t>“Quel grande Iddio …mise in cuore a certo Ser Francesco </a:t>
            </a:r>
            <a:r>
              <a:rPr lang="it-IT" sz="1800" i="1" dirty="0" err="1">
                <a:effectLst/>
                <a:latin typeface="Arial" panose="020B0604020202020204" pitchFamily="34" charset="0"/>
                <a:ea typeface="Calibri" panose="020F0502020204030204" pitchFamily="34" charset="0"/>
              </a:rPr>
              <a:t>Moraccio</a:t>
            </a:r>
            <a:r>
              <a:rPr lang="it-IT" sz="1800" i="1" dirty="0">
                <a:effectLst/>
                <a:latin typeface="Arial" panose="020B0604020202020204" pitchFamily="34" charset="0"/>
                <a:ea typeface="Calibri" panose="020F0502020204030204" pitchFamily="34" charset="0"/>
              </a:rPr>
              <a:t> Filatore di sete…uomo quanto povero di beni di fortuna, altrettanto ricco di fede…</a:t>
            </a:r>
            <a:r>
              <a:rPr lang="it-IT" sz="1800" i="1" dirty="0" err="1">
                <a:effectLst/>
                <a:latin typeface="Arial" panose="020B0604020202020204" pitchFamily="34" charset="0"/>
                <a:ea typeface="Calibri" panose="020F0502020204030204" pitchFamily="34" charset="0"/>
              </a:rPr>
              <a:t>ito</a:t>
            </a:r>
            <a:r>
              <a:rPr lang="it-IT" sz="1800" i="1" dirty="0">
                <a:effectLst/>
                <a:latin typeface="Arial" panose="020B0604020202020204" pitchFamily="34" charset="0"/>
                <a:ea typeface="Calibri" panose="020F0502020204030204" pitchFamily="34" charset="0"/>
              </a:rPr>
              <a:t> era in </a:t>
            </a:r>
            <a:r>
              <a:rPr lang="it-IT" sz="1800" i="1" dirty="0" err="1">
                <a:effectLst/>
                <a:latin typeface="Arial" panose="020B0604020202020204" pitchFamily="34" charset="0"/>
                <a:ea typeface="Calibri" panose="020F0502020204030204" pitchFamily="34" charset="0"/>
              </a:rPr>
              <a:t>Broseta</a:t>
            </a:r>
            <a:r>
              <a:rPr lang="it-IT" sz="1800" i="1" dirty="0">
                <a:effectLst/>
                <a:latin typeface="Arial" panose="020B0604020202020204" pitchFamily="34" charset="0"/>
                <a:ea typeface="Calibri" panose="020F0502020204030204" pitchFamily="34" charset="0"/>
              </a:rPr>
              <a:t>, che sarebbe stato di suo aggradimento </a:t>
            </a:r>
            <a:r>
              <a:rPr lang="it-IT" sz="1800" i="1" dirty="0">
                <a:solidFill>
                  <a:srgbClr val="FF0000"/>
                </a:solidFill>
                <a:effectLst/>
                <a:latin typeface="Arial" panose="020B0604020202020204" pitchFamily="34" charset="0"/>
                <a:ea typeface="Calibri" panose="020F0502020204030204" pitchFamily="34" charset="0"/>
              </a:rPr>
              <a:t>che quivi si ergesse una chiesa somigliante a quella</a:t>
            </a:r>
            <a:r>
              <a:rPr lang="it-IT" sz="1800" dirty="0">
                <a:solidFill>
                  <a:srgbClr val="FF0000"/>
                </a:solidFill>
                <a:effectLst/>
                <a:latin typeface="Arial" panose="020B0604020202020204" pitchFamily="34" charset="0"/>
                <a:ea typeface="Calibri" panose="020F0502020204030204" pitchFamily="34" charset="0"/>
              </a:rPr>
              <a:t> </a:t>
            </a:r>
            <a:r>
              <a:rPr lang="it-IT" sz="1800" i="1" dirty="0">
                <a:solidFill>
                  <a:srgbClr val="FF0000"/>
                </a:solidFill>
                <a:effectLst/>
                <a:latin typeface="Arial" panose="020B0604020202020204" pitchFamily="34" charset="0"/>
                <a:ea typeface="Calibri" panose="020F0502020204030204" pitchFamily="34" charset="0"/>
              </a:rPr>
              <a:t>in cui il Divino Verbo si fece carne…la quale per mano degli </a:t>
            </a:r>
            <a:r>
              <a:rPr lang="it-IT" sz="1800" i="1" dirty="0" err="1">
                <a:solidFill>
                  <a:srgbClr val="FF0000"/>
                </a:solidFill>
                <a:effectLst/>
                <a:latin typeface="Arial" panose="020B0604020202020204" pitchFamily="34" charset="0"/>
                <a:ea typeface="Calibri" panose="020F0502020204030204" pitchFamily="34" charset="0"/>
              </a:rPr>
              <a:t>Angioli</a:t>
            </a:r>
            <a:r>
              <a:rPr lang="it-IT" sz="1800" i="1" dirty="0">
                <a:solidFill>
                  <a:srgbClr val="FF0000"/>
                </a:solidFill>
                <a:effectLst/>
                <a:latin typeface="Arial" panose="020B0604020202020204" pitchFamily="34" charset="0"/>
                <a:ea typeface="Calibri" panose="020F0502020204030204" pitchFamily="34" charset="0"/>
              </a:rPr>
              <a:t> fu trasportata da </a:t>
            </a:r>
            <a:r>
              <a:rPr lang="it-IT" sz="1800" i="1" dirty="0" err="1">
                <a:solidFill>
                  <a:srgbClr val="FF0000"/>
                </a:solidFill>
                <a:effectLst/>
                <a:latin typeface="Arial" panose="020B0604020202020204" pitchFamily="34" charset="0"/>
                <a:ea typeface="Calibri" panose="020F0502020204030204" pitchFamily="34" charset="0"/>
              </a:rPr>
              <a:t>Nazzarette</a:t>
            </a:r>
            <a:r>
              <a:rPr lang="it-IT" sz="1800" i="1" dirty="0">
                <a:solidFill>
                  <a:srgbClr val="FF0000"/>
                </a:solidFill>
                <a:effectLst/>
                <a:latin typeface="Arial" panose="020B0604020202020204" pitchFamily="34" charset="0"/>
                <a:ea typeface="Calibri" panose="020F0502020204030204" pitchFamily="34" charset="0"/>
              </a:rPr>
              <a:t> nella Dalmazia, al potere dei Barbari togliendola, ed indi in Loreto nella Marca d’Ancona</a:t>
            </a:r>
            <a:r>
              <a:rPr lang="it-IT" dirty="0">
                <a:solidFill>
                  <a:srgbClr val="FF0000"/>
                </a:solidFill>
                <a:effectLst/>
              </a:rPr>
              <a:t> </a:t>
            </a:r>
          </a:p>
          <a:p>
            <a:endParaRPr lang="it-IT" dirty="0"/>
          </a:p>
          <a:p>
            <a:pPr marR="265430" algn="just"/>
            <a:r>
              <a:rPr lang="it-IT" sz="1800" i="1" dirty="0">
                <a:effectLst/>
                <a:latin typeface="Arial" panose="020B0604020202020204" pitchFamily="34" charset="0"/>
                <a:ea typeface="Calibri" panose="020F0502020204030204" pitchFamily="34" charset="0"/>
                <a:cs typeface="Times New Roman" panose="02020603050405020304" pitchFamily="18" charset="0"/>
              </a:rPr>
              <a:t>Ma quanto era forte l’impulso di quella divina costante ispirazione, altrettanto era il </a:t>
            </a:r>
            <a:r>
              <a:rPr lang="it-IT" sz="1800" i="1" dirty="0" err="1">
                <a:effectLst/>
                <a:latin typeface="Arial" panose="020B0604020202020204" pitchFamily="34" charset="0"/>
                <a:ea typeface="Calibri" panose="020F0502020204030204" pitchFamily="34" charset="0"/>
                <a:cs typeface="Times New Roman" panose="02020603050405020304" pitchFamily="18" charset="0"/>
              </a:rPr>
              <a:t>Moraccio</a:t>
            </a:r>
            <a:r>
              <a:rPr lang="it-IT" sz="1800" i="1" dirty="0">
                <a:effectLst/>
                <a:latin typeface="Arial" panose="020B0604020202020204" pitchFamily="34" charset="0"/>
                <a:ea typeface="Calibri" panose="020F0502020204030204" pitchFamily="34" charset="0"/>
                <a:cs typeface="Times New Roman" panose="02020603050405020304" pitchFamily="18" charset="0"/>
              </a:rPr>
              <a:t> sprovveduto di forze per corrispondervi, se non quel Signore, che suggerita gli e ne aveva l’idea, ben presto anco lo fornì di mezzi valevoli ad eseguirla</a:t>
            </a:r>
            <a:r>
              <a:rPr lang="it-IT" sz="1800" dirty="0">
                <a:effectLst/>
                <a:latin typeface="Arial" panose="020B0604020202020204" pitchFamily="34" charset="0"/>
                <a:ea typeface="Calibri" panose="020F0502020204030204" pitchFamily="34" charset="0"/>
                <a:cs typeface="Times New Roman" panose="02020603050405020304" pitchFamily="18" charset="0"/>
              </a:rPr>
              <a:t>….”.</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R="265430" algn="just"/>
            <a:r>
              <a:rPr lang="it-IT" sz="1800" dirty="0" err="1">
                <a:effectLst/>
                <a:latin typeface="Arial" panose="020B0604020202020204" pitchFamily="34" charset="0"/>
                <a:ea typeface="Calibri" panose="020F0502020204030204" pitchFamily="34" charset="0"/>
                <a:cs typeface="Times New Roman" panose="02020603050405020304" pitchFamily="18" charset="0"/>
              </a:rPr>
              <a:t>Moraccio</a:t>
            </a:r>
            <a:r>
              <a:rPr lang="it-IT" sz="1800" dirty="0">
                <a:effectLst/>
                <a:latin typeface="Arial" panose="020B0604020202020204" pitchFamily="34" charset="0"/>
                <a:ea typeface="Calibri" panose="020F0502020204030204" pitchFamily="34" charset="0"/>
                <a:cs typeface="Times New Roman" panose="02020603050405020304" pitchFamily="18" charset="0"/>
              </a:rPr>
              <a:t> sceglie un sito dove edificare </a:t>
            </a:r>
            <a:r>
              <a:rPr lang="it-IT" sz="1800" i="1" dirty="0">
                <a:effectLst/>
                <a:latin typeface="Arial" panose="020B0604020202020204" pitchFamily="34" charset="0"/>
                <a:ea typeface="Calibri" panose="020F0502020204030204" pitchFamily="34" charset="0"/>
                <a:cs typeface="Times New Roman" panose="02020603050405020304" pitchFamily="18" charset="0"/>
              </a:rPr>
              <a:t>“… il quale era poco spazio di angusto basso terreno, che restava comune…</a:t>
            </a:r>
            <a:r>
              <a:rPr lang="it-IT" sz="1800" dirty="0">
                <a:effectLst/>
                <a:latin typeface="Arial" panose="020B0604020202020204" pitchFamily="34" charset="0"/>
                <a:ea typeface="Calibri" panose="020F0502020204030204" pitchFamily="34" charset="0"/>
                <a:cs typeface="Times New Roman" panose="02020603050405020304" pitchFamily="18" charset="0"/>
              </a:rPr>
              <a:t>”; un certo Ser Antonio Volpe “…</a:t>
            </a:r>
            <a:r>
              <a:rPr lang="it-IT" sz="1800" i="1" dirty="0">
                <a:effectLst/>
                <a:latin typeface="Arial" panose="020B0604020202020204" pitchFamily="34" charset="0"/>
                <a:ea typeface="Calibri" panose="020F0502020204030204" pitchFamily="34" charset="0"/>
                <a:cs typeface="Times New Roman" panose="02020603050405020304" pitchFamily="18" charset="0"/>
              </a:rPr>
              <a:t>esibì Scudi 100</a:t>
            </a:r>
            <a:r>
              <a:rPr lang="it-IT" sz="1800" dirty="0">
                <a:effectLst/>
                <a:latin typeface="Arial" panose="020B0604020202020204" pitchFamily="34" charset="0"/>
                <a:ea typeface="Calibri" panose="020F0502020204030204" pitchFamily="34"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R="265430" algn="just"/>
            <a:r>
              <a:rPr lang="it-IT" sz="1800" dirty="0" err="1">
                <a:effectLst/>
                <a:latin typeface="Arial" panose="020B0604020202020204" pitchFamily="34" charset="0"/>
                <a:ea typeface="Calibri" panose="020F0502020204030204" pitchFamily="34" charset="0"/>
                <a:cs typeface="Times New Roman" panose="02020603050405020304" pitchFamily="18" charset="0"/>
              </a:rPr>
              <a:t>Moraccio</a:t>
            </a:r>
            <a:r>
              <a:rPr lang="it-IT" sz="1800" dirty="0">
                <a:effectLst/>
                <a:latin typeface="Arial" panose="020B0604020202020204" pitchFamily="34" charset="0"/>
                <a:ea typeface="Calibri" panose="020F0502020204030204" pitchFamily="34" charset="0"/>
                <a:cs typeface="Times New Roman" panose="02020603050405020304" pitchFamily="18" charset="0"/>
              </a:rPr>
              <a:t> con alcuni amici si reca a Milano, prendono con loro un architetto e “…</a:t>
            </a:r>
            <a:r>
              <a:rPr lang="it-IT" sz="1800" i="1" dirty="0">
                <a:effectLst/>
                <a:latin typeface="Arial" panose="020B0604020202020204" pitchFamily="34" charset="0"/>
                <a:ea typeface="Calibri" panose="020F0502020204030204" pitchFamily="34" charset="0"/>
                <a:cs typeface="Times New Roman" panose="02020603050405020304" pitchFamily="18" charset="0"/>
              </a:rPr>
              <a:t>passarono a Loreto nella Marca d’Ancona, dove prese le più esatte misure e formato il disegno del tutto conforme alla Santa Casa…si restituirono alla Patria per eseguirlo…”.</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R="265430" algn="just"/>
            <a:r>
              <a:rPr lang="it-IT" sz="1800" dirty="0">
                <a:effectLst/>
                <a:latin typeface="Arial" panose="020B0604020202020204" pitchFamily="34" charset="0"/>
                <a:ea typeface="Calibri" panose="020F0502020204030204" pitchFamily="34" charset="0"/>
                <a:cs typeface="Times New Roman" panose="02020603050405020304" pitchFamily="18" charset="0"/>
              </a:rPr>
              <a:t>Il 12 settembre  1620 viene posta la prima pietra; il 6 gennaio 1621 l’edificio ultimato venne benedetto e si celebrò la prima messa.</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7884260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761CCCB-55DE-824D-8E14-442A076A6D0A}"/>
              </a:ext>
            </a:extLst>
          </p:cNvPr>
          <p:cNvSpPr txBox="1"/>
          <p:nvPr/>
        </p:nvSpPr>
        <p:spPr>
          <a:xfrm>
            <a:off x="361326" y="191387"/>
            <a:ext cx="10859668" cy="6186309"/>
          </a:xfrm>
          <a:prstGeom prst="rect">
            <a:avLst/>
          </a:prstGeom>
          <a:noFill/>
        </p:spPr>
        <p:txBody>
          <a:bodyPr wrap="square" rtlCol="0">
            <a:spAutoFit/>
          </a:bodyPr>
          <a:lstStyle/>
          <a:p>
            <a:pPr marL="342900" lvl="0" indent="-342900" algn="just">
              <a:buFont typeface="Calibri" panose="020F0502020204030204" pitchFamily="34" charset="0"/>
              <a:buChar char="-"/>
            </a:pPr>
            <a:r>
              <a:rPr lang="it-IT"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1622 – 12 dicembre </a:t>
            </a:r>
            <a:r>
              <a:rPr lang="it-IT" sz="1800" dirty="0">
                <a:effectLst/>
                <a:latin typeface="Calibri" panose="020F0502020204030204" pitchFamily="34" charset="0"/>
                <a:ea typeface="Calibri" panose="020F0502020204030204" pitchFamily="34" charset="0"/>
                <a:cs typeface="Times New Roman" panose="02020603050405020304" pitchFamily="18" charset="0"/>
              </a:rPr>
              <a:t>– la statua della Madonna di Loreto, dono del vescovo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Emo</a:t>
            </a:r>
            <a:r>
              <a:rPr lang="it-IT" sz="1800" dirty="0">
                <a:effectLst/>
                <a:latin typeface="Calibri" panose="020F0502020204030204" pitchFamily="34" charset="0"/>
                <a:ea typeface="Calibri" panose="020F0502020204030204" pitchFamily="34" charset="0"/>
                <a:cs typeface="Times New Roman" panose="02020603050405020304" pitchFamily="18" charset="0"/>
              </a:rPr>
              <a:t>, è portata in processione dal monastero di S. Lucia (nuova dentro le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Muraine</a:t>
            </a:r>
            <a:r>
              <a:rPr lang="it-IT" sz="1800" dirty="0">
                <a:effectLst/>
                <a:latin typeface="Calibri" panose="020F0502020204030204" pitchFamily="34" charset="0"/>
                <a:ea typeface="Calibri" panose="020F0502020204030204" pitchFamily="34" charset="0"/>
                <a:cs typeface="Times New Roman" panose="02020603050405020304" pitchFamily="18" charset="0"/>
              </a:rPr>
              <a:t>)</a:t>
            </a:r>
          </a:p>
          <a:p>
            <a:pPr marL="180340" algn="just"/>
            <a:r>
              <a:rPr lang="it-IT" sz="1800" dirty="0">
                <a:effectLst/>
                <a:latin typeface="Calibri" panose="020F0502020204030204" pitchFamily="34" charset="0"/>
                <a:ea typeface="Calibri" panose="020F0502020204030204" pitchFamily="34" charset="0"/>
                <a:cs typeface="Times New Roman" panose="02020603050405020304" pitchFamily="18" charset="0"/>
              </a:rPr>
              <a:t> </a:t>
            </a:r>
          </a:p>
          <a:p>
            <a:pPr marL="180340" algn="just"/>
            <a:endParaRPr lang="it-IT" dirty="0">
              <a:latin typeface="Calibri" panose="020F0502020204030204" pitchFamily="34" charset="0"/>
              <a:ea typeface="Calibri" panose="020F0502020204030204" pitchFamily="34" charset="0"/>
              <a:cs typeface="Times New Roman" panose="02020603050405020304" pitchFamily="18" charset="0"/>
            </a:endParaRPr>
          </a:p>
          <a:p>
            <a:pPr marL="180340"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endParaRPr lang="it-IT" dirty="0">
              <a:latin typeface="Calibri" panose="020F0502020204030204" pitchFamily="34" charset="0"/>
              <a:ea typeface="Calibri" panose="020F0502020204030204" pitchFamily="34" charset="0"/>
              <a:cs typeface="Times New Roman" panose="02020603050405020304" pitchFamily="18" charset="0"/>
            </a:endParaRPr>
          </a:p>
          <a:p>
            <a:pPr marL="180340"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endParaRPr lang="it-IT" dirty="0">
              <a:latin typeface="Calibri" panose="020F0502020204030204" pitchFamily="34" charset="0"/>
              <a:ea typeface="Calibri" panose="020F0502020204030204" pitchFamily="34" charset="0"/>
              <a:cs typeface="Times New Roman" panose="02020603050405020304" pitchFamily="18" charset="0"/>
            </a:endParaRPr>
          </a:p>
          <a:p>
            <a:pPr marL="180340"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endParaRPr lang="it-IT" dirty="0">
              <a:latin typeface="Calibri" panose="020F0502020204030204" pitchFamily="34" charset="0"/>
              <a:ea typeface="Calibri" panose="020F0502020204030204" pitchFamily="34" charset="0"/>
              <a:cs typeface="Times New Roman" panose="02020603050405020304" pitchFamily="18" charset="0"/>
            </a:endParaRPr>
          </a:p>
          <a:p>
            <a:pPr marL="180340"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endParaRPr lang="it-IT" dirty="0">
              <a:latin typeface="Calibri" panose="020F0502020204030204" pitchFamily="34" charset="0"/>
              <a:ea typeface="Calibri" panose="020F0502020204030204" pitchFamily="34" charset="0"/>
              <a:cs typeface="Times New Roman" panose="02020603050405020304" pitchFamily="18" charset="0"/>
            </a:endParaRPr>
          </a:p>
          <a:p>
            <a:pPr marL="180340"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endParaRPr lang="it-IT" dirty="0">
              <a:latin typeface="Calibri" panose="020F0502020204030204" pitchFamily="34" charset="0"/>
              <a:ea typeface="Calibri" panose="020F0502020204030204" pitchFamily="34" charset="0"/>
              <a:cs typeface="Times New Roman" panose="02020603050405020304" pitchFamily="18" charset="0"/>
            </a:endParaRPr>
          </a:p>
          <a:p>
            <a:pPr marL="180340"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endParaRPr lang="it-IT" dirty="0">
              <a:latin typeface="Calibri" panose="020F0502020204030204" pitchFamily="34" charset="0"/>
              <a:ea typeface="Calibri" panose="020F0502020204030204" pitchFamily="34" charset="0"/>
              <a:cs typeface="Times New Roman" panose="02020603050405020304" pitchFamily="18" charset="0"/>
            </a:endParaRPr>
          </a:p>
          <a:p>
            <a:pPr marL="180340"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Calibri" panose="020F0502020204030204" pitchFamily="34" charset="0"/>
              <a:buChar char="-"/>
            </a:pPr>
            <a:r>
              <a:rPr lang="it-IT" sz="1800" dirty="0">
                <a:effectLst/>
                <a:latin typeface="Calibri" panose="020F0502020204030204" pitchFamily="34" charset="0"/>
                <a:ea typeface="Calibri" panose="020F0502020204030204" pitchFamily="34" charset="0"/>
                <a:cs typeface="Times New Roman" panose="02020603050405020304" pitchFamily="18" charset="0"/>
              </a:rPr>
              <a:t>Le cascine circostanti la Santa Casa, prima denominate “villaggio Goretto”, vengono indicate  come Loreto e cade in disuso il toponimo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Bruxida</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foris</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4" name="Immagine 3">
            <a:extLst>
              <a:ext uri="{FF2B5EF4-FFF2-40B4-BE49-F238E27FC236}">
                <a16:creationId xmlns:a16="http://schemas.microsoft.com/office/drawing/2014/main" id="{4E707C97-C5D5-6D44-B7F7-23C76EAE326A}"/>
              </a:ext>
            </a:extLst>
          </p:cNvPr>
          <p:cNvPicPr>
            <a:picLocks noChangeAspect="1"/>
          </p:cNvPicPr>
          <p:nvPr/>
        </p:nvPicPr>
        <p:blipFill>
          <a:blip r:embed="rId2"/>
          <a:stretch>
            <a:fillRect/>
          </a:stretch>
        </p:blipFill>
        <p:spPr>
          <a:xfrm>
            <a:off x="9641920" y="1530115"/>
            <a:ext cx="2188754" cy="3742378"/>
          </a:xfrm>
          <a:prstGeom prst="rect">
            <a:avLst/>
          </a:prstGeom>
        </p:spPr>
      </p:pic>
      <p:pic>
        <p:nvPicPr>
          <p:cNvPr id="6" name="Immagine 5">
            <a:extLst>
              <a:ext uri="{FF2B5EF4-FFF2-40B4-BE49-F238E27FC236}">
                <a16:creationId xmlns:a16="http://schemas.microsoft.com/office/drawing/2014/main" id="{A11790B9-D645-F346-9439-9551DC56825C}"/>
              </a:ext>
            </a:extLst>
          </p:cNvPr>
          <p:cNvPicPr>
            <a:picLocks noChangeAspect="1"/>
          </p:cNvPicPr>
          <p:nvPr/>
        </p:nvPicPr>
        <p:blipFill>
          <a:blip r:embed="rId3"/>
          <a:stretch>
            <a:fillRect/>
          </a:stretch>
        </p:blipFill>
        <p:spPr>
          <a:xfrm>
            <a:off x="1790671" y="907092"/>
            <a:ext cx="5875403" cy="4566981"/>
          </a:xfrm>
          <a:prstGeom prst="rect">
            <a:avLst/>
          </a:prstGeom>
        </p:spPr>
      </p:pic>
    </p:spTree>
    <p:extLst>
      <p:ext uri="{BB962C8B-B14F-4D97-AF65-F5344CB8AC3E}">
        <p14:creationId xmlns:p14="http://schemas.microsoft.com/office/powerpoint/2010/main" val="41465149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1F16EC55-DF5C-F64A-8695-720F61E48632}"/>
              </a:ext>
            </a:extLst>
          </p:cNvPr>
          <p:cNvSpPr txBox="1"/>
          <p:nvPr/>
        </p:nvSpPr>
        <p:spPr>
          <a:xfrm>
            <a:off x="388883" y="367862"/>
            <a:ext cx="10884362" cy="6463308"/>
          </a:xfrm>
          <a:prstGeom prst="rect">
            <a:avLst/>
          </a:prstGeom>
          <a:noFill/>
        </p:spPr>
        <p:txBody>
          <a:bodyPr wrap="square" rtlCol="0">
            <a:spAutoFit/>
          </a:bodyPr>
          <a:lstStyle/>
          <a:p>
            <a:pPr marL="342900" lvl="0" indent="-342900" algn="just">
              <a:buFont typeface="Calibri" panose="020F0502020204030204" pitchFamily="34" charset="0"/>
              <a:buChar char="-"/>
            </a:pPr>
            <a:r>
              <a:rPr lang="it-IT"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1628</a:t>
            </a:r>
            <a:r>
              <a:rPr lang="it-IT" sz="1800" dirty="0">
                <a:effectLst/>
                <a:latin typeface="Calibri" panose="020F0502020204030204" pitchFamily="34" charset="0"/>
                <a:ea typeface="Calibri" panose="020F0502020204030204" pitchFamily="34" charset="0"/>
                <a:cs typeface="Times New Roman" panose="02020603050405020304" pitchFamily="18" charset="0"/>
              </a:rPr>
              <a:t> – 10 febbraio – Bolla di papa Urbano VIII autorizza i deputati della Casa ad amministrare</a:t>
            </a:r>
          </a:p>
          <a:p>
            <a:pPr marL="342900" lvl="0" indent="-342900" algn="just">
              <a:buFont typeface="Calibri" panose="020F0502020204030204" pitchFamily="34" charset="0"/>
              <a:buChar char="-"/>
            </a:pP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Calibri" panose="020F0502020204030204" pitchFamily="34" charset="0"/>
              <a:buChar char="-"/>
            </a:pPr>
            <a:r>
              <a:rPr lang="it-IT" sz="1800" dirty="0">
                <a:effectLst/>
                <a:latin typeface="Calibri" panose="020F0502020204030204" pitchFamily="34" charset="0"/>
                <a:ea typeface="Calibri" panose="020F0502020204030204" pitchFamily="34" charset="0"/>
                <a:cs typeface="Times New Roman" panose="02020603050405020304" pitchFamily="18" charset="0"/>
              </a:rPr>
              <a:t> “…beni mobili, immobili, limosine, diritti, proventi… diffuso il culto non solo negli abitanti dell’attigua città, ma anche nei vicini e lontani paesi..” </a:t>
            </a:r>
            <a:endParaRPr lang="it-IT"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lvl="0" algn="just"/>
            <a:r>
              <a:rPr lang="it-IT"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buFont typeface="Calibri" panose="020F0502020204030204" pitchFamily="34" charset="0"/>
              <a:buChar char="-"/>
            </a:pPr>
            <a:r>
              <a:rPr lang="it-IT"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1629</a:t>
            </a:r>
            <a:r>
              <a:rPr lang="it-IT"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it-IT" sz="1800" dirty="0">
                <a:effectLst/>
                <a:latin typeface="Calibri" panose="020F0502020204030204" pitchFamily="34" charset="0"/>
                <a:ea typeface="Calibri" panose="020F0502020204030204" pitchFamily="34" charset="0"/>
                <a:cs typeface="Times New Roman" panose="02020603050405020304" pitchFamily="18" charset="0"/>
              </a:rPr>
              <a:t>– 3 aprile </a:t>
            </a:r>
          </a:p>
          <a:p>
            <a:pPr marL="342900" lvl="0" indent="-342900" algn="just">
              <a:buFont typeface="Calibri" panose="020F0502020204030204" pitchFamily="34" charset="0"/>
              <a:buChar char="-"/>
            </a:pPr>
            <a:r>
              <a:rPr lang="it-IT" sz="1800" dirty="0">
                <a:effectLst/>
                <a:latin typeface="Calibri" panose="020F0502020204030204" pitchFamily="34" charset="0"/>
                <a:ea typeface="Calibri" panose="020F0502020204030204" pitchFamily="34" charset="0"/>
                <a:cs typeface="Times New Roman" panose="02020603050405020304" pitchFamily="18" charset="0"/>
              </a:rPr>
              <a:t>A </a:t>
            </a:r>
            <a:r>
              <a:rPr lang="it-IT" sz="1800" dirty="0">
                <a:solidFill>
                  <a:srgbClr val="202122"/>
                </a:solidFill>
                <a:effectLst/>
                <a:latin typeface="Calibri" panose="020F0502020204030204" pitchFamily="34" charset="0"/>
                <a:ea typeface="Calibri" panose="020F0502020204030204" pitchFamily="34" charset="0"/>
                <a:cs typeface="Calibri" panose="020F0502020204030204" pitchFamily="34" charset="0"/>
              </a:rPr>
              <a:t>seguito della bolla papale di Urbano VIII, che concede al santuario di Loreto di amministrarsi da solo, il conte </a:t>
            </a:r>
            <a:r>
              <a:rPr lang="it-IT" sz="1800" dirty="0" err="1">
                <a:solidFill>
                  <a:srgbClr val="202122"/>
                </a:solidFill>
                <a:effectLst/>
                <a:latin typeface="Calibri" panose="020F0502020204030204" pitchFamily="34" charset="0"/>
                <a:ea typeface="Calibri" panose="020F0502020204030204" pitchFamily="34" charset="0"/>
                <a:cs typeface="Calibri" panose="020F0502020204030204" pitchFamily="34" charset="0"/>
              </a:rPr>
              <a:t>Benaglio</a:t>
            </a:r>
            <a:r>
              <a:rPr lang="it-IT" sz="1800" dirty="0">
                <a:solidFill>
                  <a:srgbClr val="202122"/>
                </a:solidFill>
                <a:effectLst/>
                <a:latin typeface="Calibri" panose="020F0502020204030204" pitchFamily="34" charset="0"/>
                <a:ea typeface="Calibri" panose="020F0502020204030204" pitchFamily="34" charset="0"/>
                <a:cs typeface="Calibri" panose="020F0502020204030204" pitchFamily="34" charset="0"/>
              </a:rPr>
              <a:t> forma un consiglio, eletto </a:t>
            </a:r>
            <a:r>
              <a:rPr lang="it-IT"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metà tra i parrocchiani di Sant'Alessandro e metà tra quelli di Santa Grata, creando la Confraternita della Beata Vergine di Loreto</a:t>
            </a:r>
            <a:r>
              <a:rPr lang="it-IT" sz="1800" dirty="0">
                <a:solidFill>
                  <a:srgbClr val="202122"/>
                </a:solidFill>
                <a:effectLst/>
                <a:latin typeface="Calibri" panose="020F0502020204030204" pitchFamily="34" charset="0"/>
                <a:ea typeface="Calibri" panose="020F0502020204030204" pitchFamily="34" charset="0"/>
                <a:cs typeface="Calibri" panose="020F0502020204030204" pitchFamily="34" charset="0"/>
              </a:rPr>
              <a:t>, che si raduna nella chiesa di San Bernardino in borgo San Leonardo. </a:t>
            </a:r>
          </a:p>
          <a:p>
            <a:pPr marL="342900" lvl="0" indent="-342900" algn="just">
              <a:buFont typeface="Calibri" panose="020F0502020204030204" pitchFamily="34" charset="0"/>
              <a:buChar char="-"/>
            </a:pPr>
            <a:endParaRPr lang="it-IT" dirty="0">
              <a:solidFill>
                <a:srgbClr val="202122"/>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Calibri" panose="020F0502020204030204" pitchFamily="34" charset="0"/>
              <a:buChar char="-"/>
            </a:pPr>
            <a:endParaRPr lang="it-IT" dirty="0">
              <a:solidFill>
                <a:srgbClr val="202122"/>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Calibri" panose="020F0502020204030204" pitchFamily="34" charset="0"/>
              <a:buChar char="-"/>
            </a:pPr>
            <a:endParaRPr lang="it-IT" dirty="0">
              <a:solidFill>
                <a:srgbClr val="202122"/>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Calibri" panose="020F0502020204030204" pitchFamily="34" charset="0"/>
              <a:buChar char="-"/>
            </a:pPr>
            <a:endParaRPr lang="it-IT" dirty="0">
              <a:solidFill>
                <a:srgbClr val="202122"/>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Calibri" panose="020F0502020204030204" pitchFamily="34" charset="0"/>
              <a:buChar char="-"/>
            </a:pPr>
            <a:endParaRPr lang="it-IT" dirty="0">
              <a:solidFill>
                <a:srgbClr val="202122"/>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Calibri" panose="020F0502020204030204" pitchFamily="34" charset="0"/>
              <a:buChar char="-"/>
            </a:pP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endParaRPr lang="it-IT"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p>
            <a:pPr marL="180340" algn="just"/>
            <a:endParaRPr lang="it-IT"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180340" algn="just"/>
            <a:endParaRPr lang="it-IT"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180340" algn="just"/>
            <a:endParaRPr lang="it-IT"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180340" algn="just"/>
            <a:endParaRPr lang="it-IT"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p>
            <a:pPr marL="180340" algn="just"/>
            <a:r>
              <a:rPr lang="it-IT"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La gestione del santuario di Loreto fu lungamente materia di contesa tra le parrocchie di Sant’Alessandro in    Colonna e Santa Grata Inter </a:t>
            </a:r>
            <a:r>
              <a:rPr lang="it-IT" sz="1800" dirty="0" err="1">
                <a:solidFill>
                  <a:srgbClr val="FF0000"/>
                </a:solidFill>
                <a:effectLst/>
                <a:latin typeface="Calibri" panose="020F0502020204030204" pitchFamily="34" charset="0"/>
                <a:ea typeface="Calibri" panose="020F0502020204030204" pitchFamily="34" charset="0"/>
                <a:cs typeface="Calibri" panose="020F0502020204030204" pitchFamily="34" charset="0"/>
              </a:rPr>
              <a:t>Vites</a:t>
            </a:r>
            <a:endParaRPr lang="it-IT"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a:extLst>
              <a:ext uri="{FF2B5EF4-FFF2-40B4-BE49-F238E27FC236}">
                <a16:creationId xmlns:a16="http://schemas.microsoft.com/office/drawing/2014/main" id="{1DE0A6D7-5F77-7E40-91ED-6CDAEB5FC3FE}"/>
              </a:ext>
            </a:extLst>
          </p:cNvPr>
          <p:cNvPicPr>
            <a:picLocks noChangeAspect="1"/>
          </p:cNvPicPr>
          <p:nvPr/>
        </p:nvPicPr>
        <p:blipFill>
          <a:blip r:embed="rId2"/>
          <a:stretch>
            <a:fillRect/>
          </a:stretch>
        </p:blipFill>
        <p:spPr>
          <a:xfrm>
            <a:off x="3309096" y="2995448"/>
            <a:ext cx="6644201" cy="2832538"/>
          </a:xfrm>
          <a:prstGeom prst="rect">
            <a:avLst/>
          </a:prstGeom>
        </p:spPr>
      </p:pic>
    </p:spTree>
    <p:extLst>
      <p:ext uri="{BB962C8B-B14F-4D97-AF65-F5344CB8AC3E}">
        <p14:creationId xmlns:p14="http://schemas.microsoft.com/office/powerpoint/2010/main" val="15950213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2595E3D0-7012-344A-A159-06E283534709}"/>
              </a:ext>
            </a:extLst>
          </p:cNvPr>
          <p:cNvPicPr>
            <a:picLocks noChangeAspect="1"/>
          </p:cNvPicPr>
          <p:nvPr/>
        </p:nvPicPr>
        <p:blipFill>
          <a:blip r:embed="rId2"/>
          <a:stretch>
            <a:fillRect/>
          </a:stretch>
        </p:blipFill>
        <p:spPr>
          <a:xfrm>
            <a:off x="829440" y="242175"/>
            <a:ext cx="5154901" cy="3846349"/>
          </a:xfrm>
          <a:prstGeom prst="rect">
            <a:avLst/>
          </a:prstGeom>
        </p:spPr>
      </p:pic>
      <p:pic>
        <p:nvPicPr>
          <p:cNvPr id="5" name="Immagine 4">
            <a:extLst>
              <a:ext uri="{FF2B5EF4-FFF2-40B4-BE49-F238E27FC236}">
                <a16:creationId xmlns:a16="http://schemas.microsoft.com/office/drawing/2014/main" id="{09A847A7-F676-A040-BB34-68B03EF8ACE5}"/>
              </a:ext>
            </a:extLst>
          </p:cNvPr>
          <p:cNvPicPr>
            <a:picLocks noChangeAspect="1"/>
          </p:cNvPicPr>
          <p:nvPr/>
        </p:nvPicPr>
        <p:blipFill>
          <a:blip r:embed="rId3"/>
          <a:stretch>
            <a:fillRect/>
          </a:stretch>
        </p:blipFill>
        <p:spPr>
          <a:xfrm>
            <a:off x="6104455" y="2374024"/>
            <a:ext cx="6087545" cy="3429000"/>
          </a:xfrm>
          <a:prstGeom prst="rect">
            <a:avLst/>
          </a:prstGeom>
        </p:spPr>
      </p:pic>
      <p:sp>
        <p:nvSpPr>
          <p:cNvPr id="2" name="CasellaDiTesto 1">
            <a:extLst>
              <a:ext uri="{FF2B5EF4-FFF2-40B4-BE49-F238E27FC236}">
                <a16:creationId xmlns:a16="http://schemas.microsoft.com/office/drawing/2014/main" id="{FBE98483-E002-B44A-860C-018682614BF6}"/>
              </a:ext>
            </a:extLst>
          </p:cNvPr>
          <p:cNvSpPr txBox="1"/>
          <p:nvPr/>
        </p:nvSpPr>
        <p:spPr>
          <a:xfrm>
            <a:off x="8164286" y="685644"/>
            <a:ext cx="1839093" cy="523220"/>
          </a:xfrm>
          <a:prstGeom prst="rect">
            <a:avLst/>
          </a:prstGeom>
          <a:noFill/>
        </p:spPr>
        <p:txBody>
          <a:bodyPr wrap="none" rtlCol="0">
            <a:spAutoFit/>
          </a:bodyPr>
          <a:lstStyle/>
          <a:p>
            <a:r>
              <a:rPr lang="it-IT" sz="2800" dirty="0"/>
              <a:t>Gelsi e seta</a:t>
            </a:r>
          </a:p>
        </p:txBody>
      </p:sp>
    </p:spTree>
    <p:extLst>
      <p:ext uri="{BB962C8B-B14F-4D97-AF65-F5344CB8AC3E}">
        <p14:creationId xmlns:p14="http://schemas.microsoft.com/office/powerpoint/2010/main" val="13362795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654909C9-E3FB-E049-808B-BDC55210E23A}"/>
              </a:ext>
            </a:extLst>
          </p:cNvPr>
          <p:cNvPicPr>
            <a:picLocks noChangeAspect="1"/>
          </p:cNvPicPr>
          <p:nvPr/>
        </p:nvPicPr>
        <p:blipFill>
          <a:blip r:embed="rId2"/>
          <a:stretch>
            <a:fillRect/>
          </a:stretch>
        </p:blipFill>
        <p:spPr>
          <a:xfrm>
            <a:off x="463416" y="49998"/>
            <a:ext cx="3326582" cy="2210602"/>
          </a:xfrm>
          <a:prstGeom prst="rect">
            <a:avLst/>
          </a:prstGeom>
        </p:spPr>
      </p:pic>
      <p:pic>
        <p:nvPicPr>
          <p:cNvPr id="5" name="Immagine 4">
            <a:extLst>
              <a:ext uri="{FF2B5EF4-FFF2-40B4-BE49-F238E27FC236}">
                <a16:creationId xmlns:a16="http://schemas.microsoft.com/office/drawing/2014/main" id="{19A7E3C5-C726-2E4A-BE72-1B5FD1851903}"/>
              </a:ext>
            </a:extLst>
          </p:cNvPr>
          <p:cNvPicPr>
            <a:picLocks noChangeAspect="1"/>
          </p:cNvPicPr>
          <p:nvPr/>
        </p:nvPicPr>
        <p:blipFill>
          <a:blip r:embed="rId3"/>
          <a:stretch>
            <a:fillRect/>
          </a:stretch>
        </p:blipFill>
        <p:spPr>
          <a:xfrm>
            <a:off x="9069333" y="126222"/>
            <a:ext cx="3026200" cy="4679756"/>
          </a:xfrm>
          <a:prstGeom prst="rect">
            <a:avLst/>
          </a:prstGeom>
        </p:spPr>
      </p:pic>
      <p:sp>
        <p:nvSpPr>
          <p:cNvPr id="7" name="CasellaDiTesto 6">
            <a:extLst>
              <a:ext uri="{FF2B5EF4-FFF2-40B4-BE49-F238E27FC236}">
                <a16:creationId xmlns:a16="http://schemas.microsoft.com/office/drawing/2014/main" id="{C543E76E-7D95-B647-AA59-98076433C6F7}"/>
              </a:ext>
            </a:extLst>
          </p:cNvPr>
          <p:cNvSpPr txBox="1"/>
          <p:nvPr/>
        </p:nvSpPr>
        <p:spPr>
          <a:xfrm>
            <a:off x="774700" y="2374900"/>
            <a:ext cx="7759700" cy="2308324"/>
          </a:xfrm>
          <a:prstGeom prst="rect">
            <a:avLst/>
          </a:prstGeom>
          <a:noFill/>
        </p:spPr>
        <p:txBody>
          <a:bodyPr wrap="square" rtlCol="0">
            <a:spAutoFit/>
          </a:bodyPr>
          <a:lstStyle/>
          <a:p>
            <a:pPr marL="540385" algn="just"/>
            <a:r>
              <a:rPr lang="it-IT"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11 maggio 1630</a:t>
            </a:r>
          </a:p>
          <a:p>
            <a:pPr marL="540385" algn="just"/>
            <a:r>
              <a:rPr lang="it-IT"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in contrada </a:t>
            </a:r>
            <a:r>
              <a:rPr lang="it-IT" sz="18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Broseta</a:t>
            </a:r>
            <a:r>
              <a:rPr lang="it-IT"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muore una donna: </a:t>
            </a:r>
          </a:p>
          <a:p>
            <a:pPr marL="540385" algn="just"/>
            <a:r>
              <a:rPr lang="it-IT"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è tra le prime vittime della peste che ormai dilaga anche in città. </a:t>
            </a:r>
          </a:p>
          <a:p>
            <a:pPr marL="540385" algn="just"/>
            <a:r>
              <a:rPr lang="it-IT"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Lorenzo Ghirardelli, Cancelliere della città e dell’ufficio di sanità, </a:t>
            </a:r>
          </a:p>
          <a:p>
            <a:pPr marL="540385" algn="just"/>
            <a:r>
              <a:rPr lang="it-IT"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dice di questi decessi </a:t>
            </a:r>
            <a:r>
              <a:rPr lang="it-IT" sz="18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“…primi crepuscoli del male…”.</a:t>
            </a:r>
            <a:r>
              <a:rPr lang="it-IT"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r>
              <a:rPr lang="it-IT" sz="1800" dirty="0">
                <a:solidFill>
                  <a:srgbClr val="000000"/>
                </a:solidFill>
                <a:effectLst/>
                <a:latin typeface="Arial" panose="020B0604020202020204" pitchFamily="34" charset="0"/>
                <a:ea typeface="Calibri" panose="020F0502020204030204" pitchFamily="34" charset="0"/>
              </a:rPr>
              <a:t>        Lo stesso Lorenzo Ghirardelli documenta la tremenda </a:t>
            </a:r>
          </a:p>
          <a:p>
            <a:r>
              <a:rPr lang="it-IT" sz="1800" dirty="0">
                <a:solidFill>
                  <a:srgbClr val="000000"/>
                </a:solidFill>
                <a:effectLst/>
                <a:latin typeface="Arial" panose="020B0604020202020204" pitchFamily="34" charset="0"/>
                <a:ea typeface="Calibri" panose="020F0502020204030204" pitchFamily="34" charset="0"/>
              </a:rPr>
              <a:t>        epidemia di   peste del 1630</a:t>
            </a:r>
          </a:p>
          <a:p>
            <a:r>
              <a:rPr lang="it-IT" sz="1800" dirty="0">
                <a:solidFill>
                  <a:srgbClr val="000000"/>
                </a:solidFill>
                <a:effectLst/>
                <a:latin typeface="Arial" panose="020B0604020202020204" pitchFamily="34" charset="0"/>
                <a:ea typeface="Calibri" panose="020F0502020204030204" pitchFamily="34" charset="0"/>
              </a:rPr>
              <a:t>        in una dettagliata cronaca, la “</a:t>
            </a:r>
            <a:r>
              <a:rPr lang="it-IT" sz="1800" i="1" dirty="0" err="1">
                <a:solidFill>
                  <a:srgbClr val="000000"/>
                </a:solidFill>
                <a:effectLst/>
                <a:latin typeface="Arial" panose="020B0604020202020204" pitchFamily="34" charset="0"/>
                <a:ea typeface="Calibri" panose="020F0502020204030204" pitchFamily="34" charset="0"/>
              </a:rPr>
              <a:t>Historia</a:t>
            </a:r>
            <a:r>
              <a:rPr lang="it-IT" sz="1800" i="1" dirty="0">
                <a:solidFill>
                  <a:srgbClr val="000000"/>
                </a:solidFill>
                <a:effectLst/>
                <a:latin typeface="Arial" panose="020B0604020202020204" pitchFamily="34" charset="0"/>
                <a:ea typeface="Calibri" panose="020F0502020204030204" pitchFamily="34" charset="0"/>
              </a:rPr>
              <a:t> del memorando contagio</a:t>
            </a:r>
            <a:r>
              <a:rPr lang="it-IT" dirty="0">
                <a:effectLst/>
              </a:rPr>
              <a:t>      </a:t>
            </a:r>
            <a:endParaRPr lang="it-IT" dirty="0"/>
          </a:p>
        </p:txBody>
      </p:sp>
      <p:sp>
        <p:nvSpPr>
          <p:cNvPr id="10" name="CasellaDiTesto 9">
            <a:extLst>
              <a:ext uri="{FF2B5EF4-FFF2-40B4-BE49-F238E27FC236}">
                <a16:creationId xmlns:a16="http://schemas.microsoft.com/office/drawing/2014/main" id="{F9234513-D01D-FD4C-9A9A-ADAE5CBC6357}"/>
              </a:ext>
            </a:extLst>
          </p:cNvPr>
          <p:cNvSpPr txBox="1"/>
          <p:nvPr/>
        </p:nvSpPr>
        <p:spPr>
          <a:xfrm>
            <a:off x="876300" y="5041900"/>
            <a:ext cx="10243429" cy="923330"/>
          </a:xfrm>
          <a:prstGeom prst="rect">
            <a:avLst/>
          </a:prstGeom>
          <a:noFill/>
        </p:spPr>
        <p:txBody>
          <a:bodyPr wrap="square" rtlCol="0">
            <a:spAutoFit/>
          </a:bodyPr>
          <a:lstStyle/>
          <a:p>
            <a:r>
              <a:rPr lang="it-IT" sz="1800" dirty="0">
                <a:solidFill>
                  <a:srgbClr val="000000"/>
                </a:solidFill>
                <a:effectLst/>
                <a:latin typeface="Arial" panose="020B0604020202020204" pitchFamily="34" charset="0"/>
                <a:ea typeface="Calibri" panose="020F0502020204030204" pitchFamily="34" charset="0"/>
              </a:rPr>
              <a:t>I ruderi del convento di Santa Lucia Vecchia diventano lazzaretto</a:t>
            </a:r>
          </a:p>
          <a:p>
            <a:r>
              <a:rPr lang="it-IT" sz="1800" dirty="0">
                <a:solidFill>
                  <a:srgbClr val="000000"/>
                </a:solidFill>
                <a:effectLst/>
                <a:latin typeface="Arial" panose="020B0604020202020204" pitchFamily="34" charset="0"/>
                <a:ea typeface="Calibri" panose="020F0502020204030204" pitchFamily="34" charset="0"/>
              </a:rPr>
              <a:t>Anche Ghirardelli si ammala – vi viene ricoverato e fa voto, se guarirà, di ricostruire la chiesa.</a:t>
            </a:r>
          </a:p>
          <a:p>
            <a:r>
              <a:rPr lang="it-IT" dirty="0">
                <a:solidFill>
                  <a:srgbClr val="000000"/>
                </a:solidFill>
                <a:latin typeface="Arial" panose="020B0604020202020204" pitchFamily="34" charset="0"/>
              </a:rPr>
              <a:t>Così sarà.</a:t>
            </a:r>
            <a:endParaRPr lang="it-IT" dirty="0"/>
          </a:p>
        </p:txBody>
      </p:sp>
    </p:spTree>
    <p:extLst>
      <p:ext uri="{BB962C8B-B14F-4D97-AF65-F5344CB8AC3E}">
        <p14:creationId xmlns:p14="http://schemas.microsoft.com/office/powerpoint/2010/main" val="42792926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DFDEF793-8307-9E4D-8692-F5BAD8F22393}"/>
              </a:ext>
            </a:extLst>
          </p:cNvPr>
          <p:cNvPicPr>
            <a:picLocks noChangeAspect="1"/>
          </p:cNvPicPr>
          <p:nvPr/>
        </p:nvPicPr>
        <p:blipFill>
          <a:blip r:embed="rId2"/>
          <a:stretch>
            <a:fillRect/>
          </a:stretch>
        </p:blipFill>
        <p:spPr>
          <a:xfrm>
            <a:off x="5187155" y="106813"/>
            <a:ext cx="7004844" cy="3817487"/>
          </a:xfrm>
          <a:prstGeom prst="rect">
            <a:avLst/>
          </a:prstGeom>
        </p:spPr>
      </p:pic>
      <p:pic>
        <p:nvPicPr>
          <p:cNvPr id="5" name="Immagine 4">
            <a:extLst>
              <a:ext uri="{FF2B5EF4-FFF2-40B4-BE49-F238E27FC236}">
                <a16:creationId xmlns:a16="http://schemas.microsoft.com/office/drawing/2014/main" id="{F6E741A4-B6A0-D04E-8CB0-803FE7EF339B}"/>
              </a:ext>
            </a:extLst>
          </p:cNvPr>
          <p:cNvPicPr>
            <a:picLocks noChangeAspect="1"/>
          </p:cNvPicPr>
          <p:nvPr/>
        </p:nvPicPr>
        <p:blipFill>
          <a:blip r:embed="rId3"/>
          <a:stretch>
            <a:fillRect/>
          </a:stretch>
        </p:blipFill>
        <p:spPr>
          <a:xfrm>
            <a:off x="463826" y="3564836"/>
            <a:ext cx="4732663" cy="2842590"/>
          </a:xfrm>
          <a:prstGeom prst="rect">
            <a:avLst/>
          </a:prstGeom>
        </p:spPr>
      </p:pic>
      <p:pic>
        <p:nvPicPr>
          <p:cNvPr id="7" name="Immagine 6">
            <a:extLst>
              <a:ext uri="{FF2B5EF4-FFF2-40B4-BE49-F238E27FC236}">
                <a16:creationId xmlns:a16="http://schemas.microsoft.com/office/drawing/2014/main" id="{15213EF0-5C00-E849-9A95-4F71BD30A73E}"/>
              </a:ext>
            </a:extLst>
          </p:cNvPr>
          <p:cNvPicPr>
            <a:picLocks noChangeAspect="1"/>
          </p:cNvPicPr>
          <p:nvPr/>
        </p:nvPicPr>
        <p:blipFill>
          <a:blip r:embed="rId4"/>
          <a:stretch>
            <a:fillRect/>
          </a:stretch>
        </p:blipFill>
        <p:spPr>
          <a:xfrm>
            <a:off x="8057290" y="3458023"/>
            <a:ext cx="3212052" cy="3293164"/>
          </a:xfrm>
          <a:prstGeom prst="rect">
            <a:avLst/>
          </a:prstGeom>
        </p:spPr>
      </p:pic>
      <p:sp>
        <p:nvSpPr>
          <p:cNvPr id="2" name="CasellaDiTesto 1">
            <a:extLst>
              <a:ext uri="{FF2B5EF4-FFF2-40B4-BE49-F238E27FC236}">
                <a16:creationId xmlns:a16="http://schemas.microsoft.com/office/drawing/2014/main" id="{61840B73-1E8A-9245-9CB3-24E23A04EB40}"/>
              </a:ext>
            </a:extLst>
          </p:cNvPr>
          <p:cNvSpPr txBox="1"/>
          <p:nvPr/>
        </p:nvSpPr>
        <p:spPr>
          <a:xfrm>
            <a:off x="317501" y="450574"/>
            <a:ext cx="4495800" cy="1754326"/>
          </a:xfrm>
          <a:prstGeom prst="rect">
            <a:avLst/>
          </a:prstGeom>
          <a:solidFill>
            <a:schemeClr val="accent4">
              <a:lumMod val="75000"/>
            </a:schemeClr>
          </a:solidFill>
        </p:spPr>
        <p:txBody>
          <a:bodyPr wrap="square" rtlCol="0">
            <a:spAutoFit/>
          </a:bodyPr>
          <a:lstStyle/>
          <a:p>
            <a:r>
              <a:rPr lang="it-IT" sz="1800" dirty="0">
                <a:effectLst/>
                <a:latin typeface="Arial" panose="020B0604020202020204" pitchFamily="34" charset="0"/>
                <a:ea typeface="Calibri" panose="020F0502020204030204" pitchFamily="34" charset="0"/>
              </a:rPr>
              <a:t>Il quartiere di Loreto diventa</a:t>
            </a:r>
          </a:p>
          <a:p>
            <a:r>
              <a:rPr lang="it-IT" sz="1800" dirty="0">
                <a:effectLst/>
                <a:latin typeface="Arial" panose="020B0604020202020204" pitchFamily="34" charset="0"/>
                <a:ea typeface="Calibri" panose="020F0502020204030204" pitchFamily="34" charset="0"/>
              </a:rPr>
              <a:t>area proto industriale; </a:t>
            </a:r>
          </a:p>
          <a:p>
            <a:r>
              <a:rPr lang="it-IT" sz="1800" dirty="0">
                <a:effectLst/>
                <a:latin typeface="Arial" panose="020B0604020202020204" pitchFamily="34" charset="0"/>
                <a:ea typeface="Calibri" panose="020F0502020204030204" pitchFamily="34" charset="0"/>
              </a:rPr>
              <a:t>la parte bassa della conca di Santa Lucia, </a:t>
            </a:r>
          </a:p>
          <a:p>
            <a:r>
              <a:rPr lang="it-IT" sz="1800" dirty="0">
                <a:effectLst/>
                <a:latin typeface="Arial" panose="020B0604020202020204" pitchFamily="34" charset="0"/>
                <a:ea typeface="Calibri" panose="020F0502020204030204" pitchFamily="34" charset="0"/>
              </a:rPr>
              <a:t>lambita dalla roggia Serio </a:t>
            </a:r>
          </a:p>
          <a:p>
            <a:r>
              <a:rPr lang="it-IT" sz="1800" dirty="0">
                <a:effectLst/>
                <a:latin typeface="Arial" panose="020B0604020202020204" pitchFamily="34" charset="0"/>
                <a:ea typeface="Calibri" panose="020F0502020204030204" pitchFamily="34" charset="0"/>
              </a:rPr>
              <a:t>e già ricca di coltivazione di gelsi, </a:t>
            </a:r>
          </a:p>
          <a:p>
            <a:r>
              <a:rPr lang="it-IT" sz="1800" dirty="0">
                <a:effectLst/>
                <a:latin typeface="Arial" panose="020B0604020202020204" pitchFamily="34" charset="0"/>
                <a:ea typeface="Calibri" panose="020F0502020204030204" pitchFamily="34" charset="0"/>
              </a:rPr>
              <a:t>richiama nuove industrie e operai</a:t>
            </a:r>
            <a:r>
              <a:rPr lang="it-IT" dirty="0">
                <a:effectLst/>
              </a:rPr>
              <a:t> </a:t>
            </a:r>
            <a:endParaRPr lang="it-IT" dirty="0"/>
          </a:p>
        </p:txBody>
      </p:sp>
    </p:spTree>
    <p:extLst>
      <p:ext uri="{BB962C8B-B14F-4D97-AF65-F5344CB8AC3E}">
        <p14:creationId xmlns:p14="http://schemas.microsoft.com/office/powerpoint/2010/main" val="29633388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7225B1B0-ACA5-324B-A7F2-ADA12AA4BAE5}"/>
              </a:ext>
            </a:extLst>
          </p:cNvPr>
          <p:cNvSpPr txBox="1"/>
          <p:nvPr/>
        </p:nvSpPr>
        <p:spPr>
          <a:xfrm>
            <a:off x="6096000" y="324091"/>
            <a:ext cx="5710176" cy="5632311"/>
          </a:xfrm>
          <a:prstGeom prst="rect">
            <a:avLst/>
          </a:prstGeom>
          <a:noFill/>
        </p:spPr>
        <p:txBody>
          <a:bodyPr wrap="square">
            <a:spAutoFit/>
          </a:bodyPr>
          <a:lstStyle/>
          <a:p>
            <a:pPr lvl="0" algn="just"/>
            <a:r>
              <a:rPr lang="it-IT" sz="18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1838</a:t>
            </a:r>
            <a:r>
              <a:rPr lang="it-IT" sz="1800" dirty="0">
                <a:effectLst/>
                <a:latin typeface="Calibri" panose="020F0502020204030204" pitchFamily="34" charset="0"/>
                <a:ea typeface="Times New Roman" panose="02020603050405020304" pitchFamily="18" charset="0"/>
                <a:cs typeface="Calibri" panose="020F0502020204030204" pitchFamily="34" charset="0"/>
              </a:rPr>
              <a:t> - “Gianbattista </a:t>
            </a:r>
            <a:r>
              <a:rPr lang="it-IT" sz="1800" dirty="0" err="1">
                <a:effectLst/>
                <a:latin typeface="Calibri" panose="020F0502020204030204" pitchFamily="34" charset="0"/>
                <a:ea typeface="Times New Roman" panose="02020603050405020304" pitchFamily="18" charset="0"/>
                <a:cs typeface="Calibri" panose="020F0502020204030204" pitchFamily="34" charset="0"/>
              </a:rPr>
              <a:t>Berizzi</a:t>
            </a:r>
            <a:r>
              <a:rPr lang="it-IT" sz="1800" dirty="0">
                <a:effectLst/>
                <a:latin typeface="Calibri" panose="020F0502020204030204" pitchFamily="34" charset="0"/>
                <a:ea typeface="Times New Roman" panose="02020603050405020304" pitchFamily="18" charset="0"/>
                <a:cs typeface="Calibri" panose="020F0502020204030204" pitchFamily="34" charset="0"/>
              </a:rPr>
              <a:t> impiantava a Loreto il primo filatoio alla </a:t>
            </a:r>
            <a:r>
              <a:rPr lang="it-IT" sz="1800" dirty="0" err="1">
                <a:effectLst/>
                <a:latin typeface="Calibri" panose="020F0502020204030204" pitchFamily="34" charset="0"/>
                <a:ea typeface="Times New Roman" panose="02020603050405020304" pitchFamily="18" charset="0"/>
                <a:cs typeface="Calibri" panose="020F0502020204030204" pitchFamily="34" charset="0"/>
              </a:rPr>
              <a:t>Vaucanson</a:t>
            </a:r>
            <a:r>
              <a:rPr lang="it-IT" sz="1800" dirty="0">
                <a:effectLst/>
                <a:latin typeface="Calibri" panose="020F0502020204030204" pitchFamily="34" charset="0"/>
                <a:ea typeface="Times New Roman" panose="02020603050405020304" pitchFamily="18" charset="0"/>
                <a:cs typeface="Calibri" panose="020F0502020204030204" pitchFamily="34" charset="0"/>
              </a:rPr>
              <a:t>, poi passato a </a:t>
            </a:r>
            <a:r>
              <a:rPr lang="it-IT" sz="1800" dirty="0" err="1">
                <a:effectLst/>
                <a:latin typeface="Calibri" panose="020F0502020204030204" pitchFamily="34" charset="0"/>
                <a:ea typeface="Times New Roman" panose="02020603050405020304" pitchFamily="18" charset="0"/>
                <a:cs typeface="Calibri" panose="020F0502020204030204" pitchFamily="34" charset="0"/>
              </a:rPr>
              <a:t>Ginhouliach</a:t>
            </a:r>
            <a:r>
              <a:rPr lang="it-IT" sz="1800" dirty="0">
                <a:effectLst/>
                <a:latin typeface="Calibri" panose="020F0502020204030204" pitchFamily="34" charset="0"/>
                <a:ea typeface="Times New Roman" panose="02020603050405020304" pitchFamily="18" charset="0"/>
                <a:cs typeface="Calibri" panose="020F0502020204030204" pitchFamily="34" charset="0"/>
              </a:rPr>
              <a:t> e </a:t>
            </a:r>
            <a:r>
              <a:rPr lang="it-IT" sz="1800" dirty="0" err="1">
                <a:effectLst/>
                <a:latin typeface="Calibri" panose="020F0502020204030204" pitchFamily="34" charset="0"/>
                <a:ea typeface="Times New Roman" panose="02020603050405020304" pitchFamily="18" charset="0"/>
                <a:cs typeface="Calibri" panose="020F0502020204030204" pitchFamily="34" charset="0"/>
              </a:rPr>
              <a:t>Mariton</a:t>
            </a:r>
            <a:r>
              <a:rPr lang="it-IT" sz="1800" dirty="0">
                <a:effectLst/>
                <a:latin typeface="Calibri" panose="020F0502020204030204" pitchFamily="34" charset="0"/>
                <a:ea typeface="Times New Roman" panose="02020603050405020304" pitchFamily="18" charset="0"/>
                <a:cs typeface="Calibri" panose="020F0502020204030204" pitchFamily="34" charset="0"/>
              </a:rPr>
              <a:t>, e ad esso </a:t>
            </a:r>
            <a:r>
              <a:rPr lang="it-IT" sz="1800" dirty="0" err="1">
                <a:effectLst/>
                <a:latin typeface="Calibri" panose="020F0502020204030204" pitchFamily="34" charset="0"/>
                <a:ea typeface="Times New Roman" panose="02020603050405020304" pitchFamily="18" charset="0"/>
                <a:cs typeface="Calibri" panose="020F0502020204030204" pitchFamily="34" charset="0"/>
              </a:rPr>
              <a:t>tenevan</a:t>
            </a:r>
            <a:r>
              <a:rPr lang="it-IT" sz="1800" dirty="0">
                <a:effectLst/>
                <a:latin typeface="Calibri" panose="020F0502020204030204" pitchFamily="34" charset="0"/>
                <a:ea typeface="Times New Roman" panose="02020603050405020304" pitchFamily="18" charset="0"/>
                <a:cs typeface="Calibri" panose="020F0502020204030204" pitchFamily="34" charset="0"/>
              </a:rPr>
              <a:t> dietro gli opifici </a:t>
            </a:r>
            <a:r>
              <a:rPr lang="it-IT" sz="1800" dirty="0" err="1">
                <a:effectLst/>
                <a:latin typeface="Calibri" panose="020F0502020204030204" pitchFamily="34" charset="0"/>
                <a:ea typeface="Times New Roman" panose="02020603050405020304" pitchFamily="18" charset="0"/>
                <a:cs typeface="Calibri" panose="020F0502020204030204" pitchFamily="34" charset="0"/>
              </a:rPr>
              <a:t>Zuppinger</a:t>
            </a:r>
            <a:r>
              <a:rPr lang="it-IT" sz="1800" dirty="0">
                <a:effectLst/>
                <a:latin typeface="Calibri" panose="020F0502020204030204" pitchFamily="34" charset="0"/>
                <a:ea typeface="Times New Roman" panose="02020603050405020304" pitchFamily="18" charset="0"/>
                <a:cs typeface="Calibri" panose="020F0502020204030204" pitchFamily="34" charset="0"/>
              </a:rPr>
              <a:t> in via </a:t>
            </a:r>
            <a:r>
              <a:rPr lang="it-IT" sz="1800" dirty="0" err="1">
                <a:effectLst/>
                <a:latin typeface="Calibri" panose="020F0502020204030204" pitchFamily="34" charset="0"/>
                <a:ea typeface="Times New Roman" panose="02020603050405020304" pitchFamily="18" charset="0"/>
                <a:cs typeface="Calibri" panose="020F0502020204030204" pitchFamily="34" charset="0"/>
              </a:rPr>
              <a:t>Broseta</a:t>
            </a:r>
            <a:r>
              <a:rPr lang="it-IT" sz="1800" dirty="0">
                <a:effectLst/>
                <a:latin typeface="Calibri" panose="020F0502020204030204" pitchFamily="34" charset="0"/>
                <a:ea typeface="Times New Roman" panose="02020603050405020304" pitchFamily="18" charset="0"/>
                <a:cs typeface="Calibri" panose="020F0502020204030204" pitchFamily="34" charset="0"/>
              </a:rPr>
              <a:t>, dentro e fuori la cinta daziaria, lo stabilimento </a:t>
            </a:r>
            <a:r>
              <a:rPr lang="it-IT" sz="1800" dirty="0" err="1">
                <a:effectLst/>
                <a:latin typeface="Calibri" panose="020F0502020204030204" pitchFamily="34" charset="0"/>
                <a:ea typeface="Times New Roman" panose="02020603050405020304" pitchFamily="18" charset="0"/>
                <a:cs typeface="Calibri" panose="020F0502020204030204" pitchFamily="34" charset="0"/>
              </a:rPr>
              <a:t>Giambarini</a:t>
            </a:r>
            <a:r>
              <a:rPr lang="it-IT" sz="1800" dirty="0">
                <a:effectLst/>
                <a:latin typeface="Calibri" panose="020F0502020204030204" pitchFamily="34" charset="0"/>
                <a:ea typeface="Times New Roman" panose="02020603050405020304" pitchFamily="18" charset="0"/>
                <a:cs typeface="Calibri" panose="020F0502020204030204" pitchFamily="34" charset="0"/>
              </a:rPr>
              <a:t> in via San Lazzaro, poi Arti Grafiche, nonché gli stabilimenti Donadoni, Corti e </a:t>
            </a:r>
            <a:r>
              <a:rPr lang="it-IT" sz="1800" dirty="0" err="1">
                <a:effectLst/>
                <a:latin typeface="Calibri" panose="020F0502020204030204" pitchFamily="34" charset="0"/>
                <a:ea typeface="Times New Roman" panose="02020603050405020304" pitchFamily="18" charset="0"/>
                <a:cs typeface="Calibri" panose="020F0502020204030204" pitchFamily="34" charset="0"/>
              </a:rPr>
              <a:t>Stainer</a:t>
            </a:r>
            <a:r>
              <a:rPr lang="it-IT" sz="1800" dirty="0">
                <a:effectLst/>
                <a:latin typeface="Calibri" panose="020F0502020204030204" pitchFamily="34" charset="0"/>
                <a:ea typeface="Times New Roman" panose="02020603050405020304" pitchFamily="18" charset="0"/>
                <a:cs typeface="Calibri" panose="020F0502020204030204" pitchFamily="34" charset="0"/>
              </a:rPr>
              <a:t>, con nuovi congegni per moltiplicare i giri dei fusi.” </a:t>
            </a:r>
          </a:p>
          <a:p>
            <a:pPr lvl="0" algn="just"/>
            <a:endParaRPr lang="it-I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80340" algn="just"/>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marL="180340" algn="just"/>
            <a:endParaRPr lang="it-IT" dirty="0">
              <a:latin typeface="Calibri" panose="020F0502020204030204" pitchFamily="34" charset="0"/>
              <a:ea typeface="Calibri" panose="020F0502020204030204" pitchFamily="34" charset="0"/>
              <a:cs typeface="Calibri" panose="020F0502020204030204" pitchFamily="34" charset="0"/>
            </a:endParaRPr>
          </a:p>
          <a:p>
            <a:pPr marL="180340" algn="just"/>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marL="180340" algn="just"/>
            <a:endParaRPr lang="it-IT" dirty="0">
              <a:latin typeface="Calibri" panose="020F0502020204030204" pitchFamily="34" charset="0"/>
              <a:ea typeface="Calibri" panose="020F0502020204030204" pitchFamily="34" charset="0"/>
              <a:cs typeface="Calibri" panose="020F0502020204030204" pitchFamily="34" charset="0"/>
            </a:endParaRPr>
          </a:p>
          <a:p>
            <a:pPr marL="180340" algn="just"/>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marL="180340" algn="just"/>
            <a:endParaRPr lang="it-IT" dirty="0">
              <a:latin typeface="Calibri" panose="020F0502020204030204" pitchFamily="34" charset="0"/>
              <a:ea typeface="Calibri" panose="020F0502020204030204" pitchFamily="34" charset="0"/>
              <a:cs typeface="Calibri" panose="020F0502020204030204" pitchFamily="34" charset="0"/>
            </a:endParaRPr>
          </a:p>
          <a:p>
            <a:pPr marL="180340" algn="just"/>
            <a:r>
              <a:rPr lang="it-IT" sz="1800" dirty="0">
                <a:effectLst/>
                <a:latin typeface="Calibri" panose="020F0502020204030204" pitchFamily="34" charset="0"/>
                <a:ea typeface="Calibri" panose="020F0502020204030204" pitchFamily="34" charset="0"/>
                <a:cs typeface="Calibri" panose="020F0502020204030204" pitchFamily="34" charset="0"/>
              </a:rPr>
              <a:t>Cantù </a:t>
            </a:r>
            <a:r>
              <a:rPr lang="it-IT" sz="1800" dirty="0" err="1">
                <a:effectLst/>
                <a:latin typeface="Calibri" panose="020F0502020204030204" pitchFamily="34" charset="0"/>
                <a:ea typeface="Calibri" panose="020F0502020204030204" pitchFamily="34" charset="0"/>
                <a:cs typeface="Calibri" panose="020F0502020204030204" pitchFamily="34" charset="0"/>
              </a:rPr>
              <a:t>pag</a:t>
            </a:r>
            <a:r>
              <a:rPr lang="it-IT" sz="1800" dirty="0">
                <a:effectLst/>
                <a:latin typeface="Calibri" panose="020F0502020204030204" pitchFamily="34" charset="0"/>
                <a:ea typeface="Calibri" panose="020F0502020204030204" pitchFamily="34" charset="0"/>
                <a:cs typeface="Calibri" panose="020F0502020204030204" pitchFamily="34" charset="0"/>
              </a:rPr>
              <a:t> 103</a:t>
            </a:r>
          </a:p>
          <a:p>
            <a:pPr marL="180340" algn="just"/>
            <a:r>
              <a:rPr lang="it-IT" sz="1800" dirty="0">
                <a:effectLst/>
                <a:latin typeface="Calibri" panose="020F0502020204030204" pitchFamily="34" charset="0"/>
                <a:ea typeface="Calibri" panose="020F0502020204030204" pitchFamily="34" charset="0"/>
                <a:cs typeface="Calibri" panose="020F0502020204030204" pitchFamily="34" charset="0"/>
              </a:rPr>
              <a:t>  “ …filatoio…vantaggiante gli altri per economia di spazio, salubrità, sicurezza degli operai, rapidità e precisione di lavoro in  </a:t>
            </a:r>
            <a:r>
              <a:rPr lang="it-IT" sz="1800" dirty="0" err="1">
                <a:effectLst/>
                <a:latin typeface="Calibri" panose="020F0502020204030204" pitchFamily="34" charset="0"/>
                <a:ea typeface="Calibri" panose="020F0502020204030204" pitchFamily="34" charset="0"/>
                <a:cs typeface="Calibri" panose="020F0502020204030204" pitchFamily="34" charset="0"/>
              </a:rPr>
              <a:t>matassini</a:t>
            </a:r>
            <a:r>
              <a:rPr lang="it-IT" sz="1800" dirty="0">
                <a:effectLst/>
                <a:latin typeface="Calibri" panose="020F0502020204030204" pitchFamily="34" charset="0"/>
                <a:ea typeface="Calibri" panose="020F0502020204030204" pitchFamily="34" charset="0"/>
                <a:cs typeface="Calibri" panose="020F0502020204030204" pitchFamily="34" charset="0"/>
              </a:rPr>
              <a:t> (filzuoli) a giri numerati per produzione di </a:t>
            </a:r>
            <a:r>
              <a:rPr lang="it-IT" sz="1800" dirty="0" err="1">
                <a:effectLst/>
                <a:latin typeface="Calibri" panose="020F0502020204030204" pitchFamily="34" charset="0"/>
                <a:ea typeface="Calibri" panose="020F0502020204030204" pitchFamily="34" charset="0"/>
                <a:cs typeface="Calibri" panose="020F0502020204030204" pitchFamily="34" charset="0"/>
              </a:rPr>
              <a:t>greggie</a:t>
            </a:r>
            <a:r>
              <a:rPr lang="it-IT" sz="1800" dirty="0">
                <a:effectLst/>
                <a:latin typeface="Calibri" panose="020F0502020204030204" pitchFamily="34" charset="0"/>
                <a:ea typeface="Calibri" panose="020F0502020204030204" pitchFamily="34" charset="0"/>
                <a:cs typeface="Calibri" panose="020F0502020204030204" pitchFamily="34" charset="0"/>
              </a:rPr>
              <a:t> cinesi  e bengalesi.”</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r>
              <a:rPr lang="it-IT" sz="1800" dirty="0">
                <a:effectLst/>
                <a:latin typeface="Calibri" panose="020F0502020204030204" pitchFamily="34" charset="0"/>
                <a:ea typeface="Times New Roman" panose="02020603050405020304" pitchFamily="18" charset="0"/>
                <a:cs typeface="Calibri" panose="020F0502020204030204" pitchFamily="34"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magine 6">
            <a:extLst>
              <a:ext uri="{FF2B5EF4-FFF2-40B4-BE49-F238E27FC236}">
                <a16:creationId xmlns:a16="http://schemas.microsoft.com/office/drawing/2014/main" id="{0645A741-6C37-0048-A9FF-EAA761FA7400}"/>
              </a:ext>
            </a:extLst>
          </p:cNvPr>
          <p:cNvPicPr>
            <a:picLocks noChangeAspect="1"/>
          </p:cNvPicPr>
          <p:nvPr/>
        </p:nvPicPr>
        <p:blipFill>
          <a:blip r:embed="rId2"/>
          <a:stretch>
            <a:fillRect/>
          </a:stretch>
        </p:blipFill>
        <p:spPr>
          <a:xfrm>
            <a:off x="46799" y="324091"/>
            <a:ext cx="5973957" cy="3588151"/>
          </a:xfrm>
          <a:prstGeom prst="rect">
            <a:avLst/>
          </a:prstGeom>
        </p:spPr>
      </p:pic>
      <p:sp>
        <p:nvSpPr>
          <p:cNvPr id="8" name="CasellaDiTesto 7">
            <a:extLst>
              <a:ext uri="{FF2B5EF4-FFF2-40B4-BE49-F238E27FC236}">
                <a16:creationId xmlns:a16="http://schemas.microsoft.com/office/drawing/2014/main" id="{FF36C4A1-04AE-A444-AB0A-692DD6603B44}"/>
              </a:ext>
            </a:extLst>
          </p:cNvPr>
          <p:cNvSpPr txBox="1"/>
          <p:nvPr/>
        </p:nvSpPr>
        <p:spPr>
          <a:xfrm>
            <a:off x="706055" y="4352081"/>
            <a:ext cx="4224759" cy="1477328"/>
          </a:xfrm>
          <a:prstGeom prst="rect">
            <a:avLst/>
          </a:prstGeom>
          <a:noFill/>
        </p:spPr>
        <p:txBody>
          <a:bodyPr wrap="square" rtlCol="0">
            <a:spAutoFit/>
          </a:bodyPr>
          <a:lstStyle/>
          <a:p>
            <a:pPr marL="180340" algn="just"/>
            <a:r>
              <a:rPr lang="it-IT" sz="180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A metà degli anni ’20 dell’ ‘800, l’industri serica con l’introduzione delle aspe si presenta in forte ripresa – </a:t>
            </a:r>
          </a:p>
          <a:p>
            <a:pPr marL="180340" algn="just"/>
            <a:r>
              <a:rPr lang="it-IT" sz="18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aspo </a:t>
            </a:r>
            <a:r>
              <a:rPr lang="it-IT" sz="180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è macchina che serve ad avvolgere il filo formando una matassa</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2996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page55image56227840">
            <a:extLst>
              <a:ext uri="{FF2B5EF4-FFF2-40B4-BE49-F238E27FC236}">
                <a16:creationId xmlns:a16="http://schemas.microsoft.com/office/drawing/2014/main" id="{26172645-CDAE-9F17-5377-571A229B24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45725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9447D40-E02C-4F47-8EA2-39A48B3B0826}"/>
              </a:ext>
            </a:extLst>
          </p:cNvPr>
          <p:cNvSpPr txBox="1"/>
          <p:nvPr/>
        </p:nvSpPr>
        <p:spPr>
          <a:xfrm>
            <a:off x="546539" y="209007"/>
            <a:ext cx="5214182" cy="6186309"/>
          </a:xfrm>
          <a:prstGeom prst="rect">
            <a:avLst/>
          </a:prstGeom>
          <a:noFill/>
        </p:spPr>
        <p:txBody>
          <a:bodyPr wrap="square">
            <a:spAutoFit/>
          </a:bodyPr>
          <a:lstStyle/>
          <a:p>
            <a:pPr lvl="0" algn="just"/>
            <a:r>
              <a:rPr lang="it-IT"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1806 – 29 luglio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it-IT" sz="1800" dirty="0">
                <a:effectLst/>
                <a:latin typeface="Calibri" panose="020F0502020204030204" pitchFamily="34" charset="0"/>
                <a:ea typeface="Calibri" panose="020F0502020204030204" pitchFamily="34" charset="0"/>
                <a:cs typeface="Times New Roman" panose="02020603050405020304" pitchFamily="18" charset="0"/>
              </a:rPr>
              <a:t>Il santuario con la Confraternita lauretana vengono aggregati a S. Alessandro in Colonna </a:t>
            </a:r>
          </a:p>
          <a:p>
            <a:pPr marL="342900" lvl="0" indent="-342900" algn="just">
              <a:buFont typeface="Calibri" panose="020F0502020204030204" pitchFamily="34" charset="0"/>
              <a:buChar char="-"/>
            </a:pP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Calibri" panose="020F0502020204030204" pitchFamily="34" charset="0"/>
              <a:buChar char="-"/>
            </a:pPr>
            <a:endParaRPr lang="it-IT"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Calibri" panose="020F0502020204030204" pitchFamily="34" charset="0"/>
              <a:buChar char="-"/>
            </a:pP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lvl="0" algn="just"/>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Calibri" panose="020F0502020204030204" pitchFamily="34" charset="0"/>
              <a:buChar char="-"/>
            </a:pP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Calibri" panose="020F0502020204030204" pitchFamily="34" charset="0"/>
              <a:buChar char="-"/>
            </a:pPr>
            <a:endParaRPr lang="it-IT"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Calibri" panose="020F0502020204030204" pitchFamily="34" charset="0"/>
              <a:buChar char="-"/>
            </a:pP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Calibri" panose="020F0502020204030204" pitchFamily="34" charset="0"/>
              <a:buChar char="-"/>
            </a:pPr>
            <a:endParaRPr lang="it-IT"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Calibri" panose="020F0502020204030204" pitchFamily="34" charset="0"/>
              <a:buChar char="-"/>
            </a:pP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Calibri" panose="020F0502020204030204" pitchFamily="34" charset="0"/>
              <a:buChar char="-"/>
            </a:pPr>
            <a:endParaRPr lang="it-IT"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Calibri" panose="020F0502020204030204" pitchFamily="34" charset="0"/>
              <a:buChar char="-"/>
            </a:pP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Calibri" panose="020F0502020204030204" pitchFamily="34" charset="0"/>
              <a:buChar char="-"/>
            </a:pPr>
            <a:endParaRPr lang="it-IT"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Calibri" panose="020F0502020204030204" pitchFamily="34" charset="0"/>
              <a:buChar char="-"/>
            </a:pP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lvl="0" algn="just"/>
            <a:r>
              <a:rPr lang="it-IT"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1810</a:t>
            </a:r>
            <a:r>
              <a:rPr lang="it-IT" sz="1800" dirty="0">
                <a:effectLst/>
                <a:latin typeface="Calibri" panose="020F0502020204030204" pitchFamily="34" charset="0"/>
                <a:ea typeface="Calibri" panose="020F0502020204030204" pitchFamily="34" charset="0"/>
                <a:cs typeface="Calibri" panose="020F0502020204030204" pitchFamily="34" charset="0"/>
              </a:rPr>
              <a:t>  </a:t>
            </a:r>
          </a:p>
          <a:p>
            <a:pPr lvl="0" algn="just"/>
            <a:r>
              <a:rPr lang="it-IT" sz="1800" dirty="0">
                <a:effectLst/>
                <a:latin typeface="Calibri" panose="020F0502020204030204" pitchFamily="34" charset="0"/>
                <a:ea typeface="Calibri" panose="020F0502020204030204" pitchFamily="34" charset="0"/>
                <a:cs typeface="Calibri" panose="020F0502020204030204" pitchFamily="34" charset="0"/>
              </a:rPr>
              <a:t>In seguito al divieto di sepoltura nelle aree urbane, fuori Porta </a:t>
            </a:r>
            <a:r>
              <a:rPr lang="it-IT" sz="1800" dirty="0" err="1">
                <a:effectLst/>
                <a:latin typeface="Calibri" panose="020F0502020204030204" pitchFamily="34" charset="0"/>
                <a:ea typeface="Calibri" panose="020F0502020204030204" pitchFamily="34" charset="0"/>
                <a:cs typeface="Calibri" panose="020F0502020204030204" pitchFamily="34" charset="0"/>
              </a:rPr>
              <a:t>Broseta</a:t>
            </a:r>
            <a:r>
              <a:rPr lang="it-IT" sz="1800" dirty="0">
                <a:effectLst/>
                <a:latin typeface="Calibri" panose="020F0502020204030204" pitchFamily="34" charset="0"/>
                <a:ea typeface="Calibri" panose="020F0502020204030204" pitchFamily="34" charset="0"/>
                <a:cs typeface="Calibri" panose="020F0502020204030204" pitchFamily="34" charset="0"/>
              </a:rPr>
              <a:t> a servizio del sempre più popoloso Borgo di San Leonardo, viene creato un nuovo cimitero dedicato a Santa Lucia, restituendo la devozione dell’antico, non dimenticato, monastero</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magine 4">
            <a:extLst>
              <a:ext uri="{FF2B5EF4-FFF2-40B4-BE49-F238E27FC236}">
                <a16:creationId xmlns:a16="http://schemas.microsoft.com/office/drawing/2014/main" id="{C02F9A15-7155-E948-BAEE-3768D5EFC8D4}"/>
              </a:ext>
            </a:extLst>
          </p:cNvPr>
          <p:cNvPicPr>
            <a:picLocks noChangeAspect="1"/>
          </p:cNvPicPr>
          <p:nvPr/>
        </p:nvPicPr>
        <p:blipFill>
          <a:blip r:embed="rId2"/>
          <a:stretch>
            <a:fillRect/>
          </a:stretch>
        </p:blipFill>
        <p:spPr>
          <a:xfrm>
            <a:off x="5960919" y="435922"/>
            <a:ext cx="6108598" cy="5909310"/>
          </a:xfrm>
          <a:prstGeom prst="rect">
            <a:avLst/>
          </a:prstGeom>
        </p:spPr>
      </p:pic>
      <p:pic>
        <p:nvPicPr>
          <p:cNvPr id="4" name="Immagine 3">
            <a:extLst>
              <a:ext uri="{FF2B5EF4-FFF2-40B4-BE49-F238E27FC236}">
                <a16:creationId xmlns:a16="http://schemas.microsoft.com/office/drawing/2014/main" id="{888DD947-899F-3142-9188-D81B46117036}"/>
              </a:ext>
            </a:extLst>
          </p:cNvPr>
          <p:cNvPicPr>
            <a:picLocks noChangeAspect="1"/>
          </p:cNvPicPr>
          <p:nvPr/>
        </p:nvPicPr>
        <p:blipFill>
          <a:blip r:embed="rId3"/>
          <a:stretch>
            <a:fillRect/>
          </a:stretch>
        </p:blipFill>
        <p:spPr>
          <a:xfrm>
            <a:off x="763457" y="1615921"/>
            <a:ext cx="4445488" cy="2619748"/>
          </a:xfrm>
          <a:prstGeom prst="rect">
            <a:avLst/>
          </a:prstGeom>
        </p:spPr>
      </p:pic>
    </p:spTree>
    <p:extLst>
      <p:ext uri="{BB962C8B-B14F-4D97-AF65-F5344CB8AC3E}">
        <p14:creationId xmlns:p14="http://schemas.microsoft.com/office/powerpoint/2010/main" val="22081494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7AB7F924-B513-4242-93D2-BBCDC379F976}"/>
              </a:ext>
            </a:extLst>
          </p:cNvPr>
          <p:cNvSpPr txBox="1"/>
          <p:nvPr/>
        </p:nvSpPr>
        <p:spPr>
          <a:xfrm>
            <a:off x="6309359" y="339634"/>
            <a:ext cx="5199017" cy="5632311"/>
          </a:xfrm>
          <a:prstGeom prst="rect">
            <a:avLst/>
          </a:prstGeom>
          <a:noFill/>
        </p:spPr>
        <p:txBody>
          <a:bodyPr wrap="square">
            <a:spAutoFit/>
          </a:bodyPr>
          <a:lstStyle/>
          <a:p>
            <a:pPr lvl="0" algn="just"/>
            <a:r>
              <a:rPr lang="it-IT"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1830 – 28 settembre </a:t>
            </a:r>
            <a:r>
              <a:rPr lang="it-IT" sz="1800" dirty="0">
                <a:effectLst/>
                <a:latin typeface="Calibri" panose="020F0502020204030204" pitchFamily="34" charset="0"/>
                <a:ea typeface="Calibri" panose="020F0502020204030204" pitchFamily="34" charset="0"/>
                <a:cs typeface="Calibri" panose="020F0502020204030204" pitchFamily="34" charset="0"/>
              </a:rPr>
              <a:t>- proposta al Consiglio Comunale per rifacimento e manutenzione della strada fuori Porta </a:t>
            </a:r>
            <a:r>
              <a:rPr lang="it-IT" sz="1800" dirty="0" err="1">
                <a:effectLst/>
                <a:latin typeface="Calibri" panose="020F0502020204030204" pitchFamily="34" charset="0"/>
                <a:ea typeface="Calibri" panose="020F0502020204030204" pitchFamily="34" charset="0"/>
                <a:cs typeface="Calibri" panose="020F0502020204030204" pitchFamily="34" charset="0"/>
              </a:rPr>
              <a:t>Broseta</a:t>
            </a:r>
            <a:r>
              <a:rPr lang="it-IT" sz="1800" dirty="0">
                <a:effectLst/>
                <a:latin typeface="Calibri" panose="020F0502020204030204" pitchFamily="34" charset="0"/>
                <a:ea typeface="Calibri" panose="020F0502020204030204" pitchFamily="34" charset="0"/>
                <a:cs typeface="Calibri" panose="020F0502020204030204" pitchFamily="34" charset="0"/>
              </a:rPr>
              <a:t> detta del </a:t>
            </a:r>
            <a:r>
              <a:rPr lang="it-IT" sz="1800" b="1" dirty="0">
                <a:effectLst/>
                <a:latin typeface="Calibri" panose="020F0502020204030204" pitchFamily="34" charset="0"/>
                <a:ea typeface="Calibri" panose="020F0502020204030204" pitchFamily="34" charset="0"/>
                <a:cs typeface="Calibri" panose="020F0502020204030204" pitchFamily="34" charset="0"/>
              </a:rPr>
              <a:t>Ghetto</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it-IT"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1833</a:t>
            </a:r>
            <a:r>
              <a:rPr lang="it-IT" sz="1800" dirty="0">
                <a:effectLst/>
                <a:latin typeface="Calibri" panose="020F0502020204030204" pitchFamily="34" charset="0"/>
                <a:ea typeface="Calibri" panose="020F0502020204030204" pitchFamily="34" charset="0"/>
                <a:cs typeface="Calibri" panose="020F0502020204030204" pitchFamily="34" charset="0"/>
              </a:rPr>
              <a:t> – precisa descrizione della strada…si dirama dalla strada Regia fuori da Porta </a:t>
            </a:r>
            <a:r>
              <a:rPr lang="it-IT" sz="1800" dirty="0" err="1">
                <a:effectLst/>
                <a:latin typeface="Calibri" panose="020F0502020204030204" pitchFamily="34" charset="0"/>
                <a:ea typeface="Calibri" panose="020F0502020204030204" pitchFamily="34" charset="0"/>
                <a:cs typeface="Calibri" panose="020F0502020204030204" pitchFamily="34" charset="0"/>
              </a:rPr>
              <a:t>Broseta</a:t>
            </a:r>
            <a:r>
              <a:rPr lang="it-IT" sz="1800" dirty="0">
                <a:effectLst/>
                <a:latin typeface="Calibri" panose="020F0502020204030204" pitchFamily="34" charset="0"/>
                <a:ea typeface="Calibri" panose="020F0502020204030204" pitchFamily="34" charset="0"/>
                <a:cs typeface="Calibri" panose="020F0502020204030204" pitchFamily="34" charset="0"/>
              </a:rPr>
              <a:t> in fianco all’osteria </a:t>
            </a:r>
            <a:r>
              <a:rPr lang="it-IT" sz="1800" dirty="0" err="1">
                <a:effectLst/>
                <a:latin typeface="Calibri" panose="020F0502020204030204" pitchFamily="34" charset="0"/>
                <a:ea typeface="Calibri" panose="020F0502020204030204" pitchFamily="34" charset="0"/>
                <a:cs typeface="Calibri" panose="020F0502020204030204" pitchFamily="34" charset="0"/>
              </a:rPr>
              <a:t>Brolis</a:t>
            </a:r>
            <a:r>
              <a:rPr lang="it-IT" sz="1800" dirty="0">
                <a:effectLst/>
                <a:latin typeface="Calibri" panose="020F0502020204030204" pitchFamily="34" charset="0"/>
                <a:ea typeface="Calibri" panose="020F0502020204030204" pitchFamily="34" charset="0"/>
                <a:cs typeface="Calibri" panose="020F0502020204030204" pitchFamily="34" charset="0"/>
              </a:rPr>
              <a:t> e </a:t>
            </a:r>
            <a:r>
              <a:rPr lang="it-IT" sz="1800" dirty="0" err="1">
                <a:effectLst/>
                <a:latin typeface="Calibri" panose="020F0502020204030204" pitchFamily="34" charset="0"/>
                <a:ea typeface="Calibri" panose="020F0502020204030204" pitchFamily="34" charset="0"/>
                <a:cs typeface="Calibri" panose="020F0502020204030204" pitchFamily="34" charset="0"/>
              </a:rPr>
              <a:t>diregesi</a:t>
            </a:r>
            <a:r>
              <a:rPr lang="it-IT" sz="1800" dirty="0">
                <a:effectLst/>
                <a:latin typeface="Calibri" panose="020F0502020204030204" pitchFamily="34" charset="0"/>
                <a:ea typeface="Calibri" panose="020F0502020204030204" pitchFamily="34" charset="0"/>
                <a:cs typeface="Calibri" panose="020F0502020204030204" pitchFamily="34" charset="0"/>
              </a:rPr>
              <a:t> all’Oratorio di Santa Lucia Vecchia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Cambria" panose="02040503050406030204" pitchFamily="18" charset="0"/>
              <a:buChar char="-"/>
            </a:pPr>
            <a:endParaRPr lang="it-IT" sz="1800" dirty="0">
              <a:effectLst/>
              <a:latin typeface="Calibri" panose="020F0502020204030204" pitchFamily="34" charset="0"/>
              <a:ea typeface="Times New Roman" panose="02020603050405020304" pitchFamily="18" charset="0"/>
              <a:cs typeface="Calibri" panose="020F0502020204030204" pitchFamily="34" charset="0"/>
            </a:endParaRPr>
          </a:p>
          <a:p>
            <a:pPr lvl="0" algn="just"/>
            <a:r>
              <a:rPr lang="it-IT" sz="18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1816</a:t>
            </a:r>
            <a:r>
              <a:rPr lang="it-IT" sz="1800" dirty="0">
                <a:effectLst/>
                <a:latin typeface="Calibri" panose="020F0502020204030204" pitchFamily="34" charset="0"/>
                <a:ea typeface="Times New Roman" panose="02020603050405020304" pitchFamily="18" charset="0"/>
                <a:cs typeface="Calibri" panose="020F0502020204030204" pitchFamily="34" charset="0"/>
              </a:rPr>
              <a:t> - la </a:t>
            </a:r>
            <a:r>
              <a:rPr lang="it-IT" sz="1800" b="1" dirty="0">
                <a:effectLst/>
                <a:latin typeface="Calibri" panose="020F0502020204030204" pitchFamily="34" charset="0"/>
                <a:ea typeface="Times New Roman" panose="02020603050405020304" pitchFamily="18" charset="0"/>
                <a:cs typeface="Calibri" panose="020F0502020204030204" pitchFamily="34" charset="0"/>
              </a:rPr>
              <a:t>carta Mancini</a:t>
            </a:r>
            <a:r>
              <a:rPr lang="it-IT" sz="1800" dirty="0">
                <a:effectLst/>
                <a:latin typeface="Calibri" panose="020F0502020204030204" pitchFamily="34" charset="0"/>
                <a:ea typeface="Times New Roman" panose="02020603050405020304" pitchFamily="18" charset="0"/>
                <a:cs typeface="Calibri" panose="020F0502020204030204" pitchFamily="34" charset="0"/>
              </a:rPr>
              <a:t> e successive mappe catastali consentono di individuare la via Santa Lucia Vecchia nell’attuale via XXIV maggio</a:t>
            </a:r>
          </a:p>
          <a:p>
            <a:pPr lvl="0" algn="just"/>
            <a:endParaRPr lang="it-IT" dirty="0">
              <a:latin typeface="Calibri" panose="020F0502020204030204" pitchFamily="34" charset="0"/>
              <a:ea typeface="Times New Roman" panose="02020603050405020304" pitchFamily="18" charset="0"/>
              <a:cs typeface="Times New Roman" panose="02020603050405020304" pitchFamily="18" charset="0"/>
            </a:endParaRPr>
          </a:p>
          <a:p>
            <a:pPr lvl="0" algn="just"/>
            <a:r>
              <a:rPr lang="it-IT" sz="1800" dirty="0">
                <a:effectLst/>
                <a:latin typeface="Calibri" panose="020F0502020204030204" pitchFamily="34" charset="0"/>
                <a:ea typeface="Times New Roman" panose="02020603050405020304" pitchFamily="18" charset="0"/>
                <a:cs typeface="Calibri" panose="020F0502020204030204" pitchFamily="34" charset="0"/>
              </a:rPr>
              <a:t>Tiraboschi in “Nomi locali medievali” indica il toponimo Ghetto in case presso Santa Lucia Vecchia</a:t>
            </a:r>
          </a:p>
          <a:p>
            <a:pPr lvl="0" algn="just"/>
            <a:endParaRPr lang="it-IT" sz="18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r>
              <a:rPr lang="it-IT" sz="1800" dirty="0">
                <a:effectLst/>
                <a:latin typeface="Calibri" panose="020F0502020204030204" pitchFamily="34" charset="0"/>
                <a:ea typeface="Times New Roman" panose="02020603050405020304" pitchFamily="18" charset="0"/>
                <a:cs typeface="Calibri" panose="020F0502020204030204" pitchFamily="34" charset="0"/>
              </a:rPr>
              <a:t>Carta topografica dei primi ‘900, redatta per la costruzione del nuovo ospedale, colloca la cascina del Ghetto a metà dell’attuale via XXIV maggio (all’altezza dell’ex camera mortuaria)</a:t>
            </a:r>
            <a:r>
              <a:rPr lang="it-IT" sz="1800" dirty="0">
                <a:effectLst/>
                <a:latin typeface="Calibri" panose="020F0502020204030204" pitchFamily="34" charset="0"/>
                <a:ea typeface="Calibri" panose="020F0502020204030204" pitchFamily="34" charset="0"/>
                <a:cs typeface="Calibri" panose="020F0502020204030204" pitchFamily="34"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a:extLst>
              <a:ext uri="{FF2B5EF4-FFF2-40B4-BE49-F238E27FC236}">
                <a16:creationId xmlns:a16="http://schemas.microsoft.com/office/drawing/2014/main" id="{DDE58F73-70C8-4A40-B295-99CDA2DA6086}"/>
              </a:ext>
            </a:extLst>
          </p:cNvPr>
          <p:cNvPicPr>
            <a:picLocks noChangeAspect="1"/>
          </p:cNvPicPr>
          <p:nvPr/>
        </p:nvPicPr>
        <p:blipFill>
          <a:blip r:embed="rId2"/>
          <a:stretch>
            <a:fillRect/>
          </a:stretch>
        </p:blipFill>
        <p:spPr>
          <a:xfrm>
            <a:off x="192565" y="274320"/>
            <a:ext cx="6116794" cy="6309360"/>
          </a:xfrm>
          <a:prstGeom prst="rect">
            <a:avLst/>
          </a:prstGeom>
        </p:spPr>
      </p:pic>
    </p:spTree>
    <p:extLst>
      <p:ext uri="{BB962C8B-B14F-4D97-AF65-F5344CB8AC3E}">
        <p14:creationId xmlns:p14="http://schemas.microsoft.com/office/powerpoint/2010/main" val="28722783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23E72842-3D56-9A46-B6FA-54ECDB20B7E7}"/>
              </a:ext>
            </a:extLst>
          </p:cNvPr>
          <p:cNvSpPr txBox="1"/>
          <p:nvPr/>
        </p:nvSpPr>
        <p:spPr>
          <a:xfrm>
            <a:off x="6611007" y="536027"/>
            <a:ext cx="5218643" cy="3093154"/>
          </a:xfrm>
          <a:prstGeom prst="rect">
            <a:avLst/>
          </a:prstGeom>
          <a:noFill/>
        </p:spPr>
        <p:txBody>
          <a:bodyPr wrap="square">
            <a:spAutoFit/>
          </a:bodyPr>
          <a:lstStyle/>
          <a:p>
            <a:pPr algn="just">
              <a:spcAft>
                <a:spcPts val="600"/>
              </a:spcAft>
            </a:pPr>
            <a:r>
              <a:rPr lang="it-IT" sz="18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1843 – 23 febbraio</a:t>
            </a:r>
          </a:p>
          <a:p>
            <a:pPr algn="just">
              <a:spcAft>
                <a:spcPts val="600"/>
              </a:spcAft>
            </a:pPr>
            <a:r>
              <a:rPr lang="it-IT"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Testamento Mazzocchi – (punto 5) istituisce cappellania presso il Santuario con cappellano nominato dal parroco di Sant’Alessandro in Colonna. (punto 11) </a:t>
            </a:r>
          </a:p>
          <a:p>
            <a:pPr algn="just">
              <a:spcAft>
                <a:spcPts val="600"/>
              </a:spcAft>
            </a:pPr>
            <a:r>
              <a:rPr lang="it-IT"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Nel caso si istituisca in Loreto nuova parrocchia con distacco da Borgo Canale, </a:t>
            </a:r>
            <a:r>
              <a:rPr lang="it-IT" sz="1800" i="1" dirty="0">
                <a:effectLst/>
                <a:latin typeface="Calibri" panose="020F0502020204030204" pitchFamily="34" charset="0"/>
                <a:ea typeface="Calibri" panose="020F0502020204030204" pitchFamily="34" charset="0"/>
                <a:cs typeface="Calibri" panose="020F0502020204030204" pitchFamily="34" charset="0"/>
              </a:rPr>
              <a:t>“…acconsento di buon grado che il patrimonio sia eretto in prebenda parrocchiale</a:t>
            </a:r>
            <a:r>
              <a:rPr lang="it-IT" sz="1800" dirty="0">
                <a:effectLst/>
                <a:latin typeface="Calibri" panose="020F0502020204030204" pitchFamily="34" charset="0"/>
                <a:ea typeface="Calibri" panose="020F0502020204030204" pitchFamily="34" charset="0"/>
                <a:cs typeface="Calibri" panose="020F0502020204030204" pitchFamily="34" charset="0"/>
              </a:rPr>
              <a:t>”</a:t>
            </a:r>
            <a:r>
              <a:rPr lang="it-IT" sz="18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endParaRPr lang="it-IT"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algn="just">
              <a:spcAft>
                <a:spcPts val="600"/>
              </a:spcAft>
            </a:pPr>
            <a:r>
              <a:rPr lang="it-IT" i="1" dirty="0">
                <a:effectLst/>
              </a:rPr>
              <a:t>.»</a:t>
            </a:r>
            <a:endParaRPr lang="it-IT" i="1" dirty="0"/>
          </a:p>
        </p:txBody>
      </p:sp>
      <p:pic>
        <p:nvPicPr>
          <p:cNvPr id="5" name="Immagine 4">
            <a:extLst>
              <a:ext uri="{FF2B5EF4-FFF2-40B4-BE49-F238E27FC236}">
                <a16:creationId xmlns:a16="http://schemas.microsoft.com/office/drawing/2014/main" id="{1CCC56BB-2892-0144-839C-386365B51F65}"/>
              </a:ext>
            </a:extLst>
          </p:cNvPr>
          <p:cNvPicPr>
            <a:picLocks noChangeAspect="1"/>
          </p:cNvPicPr>
          <p:nvPr/>
        </p:nvPicPr>
        <p:blipFill>
          <a:blip r:embed="rId2"/>
          <a:stretch>
            <a:fillRect/>
          </a:stretch>
        </p:blipFill>
        <p:spPr>
          <a:xfrm>
            <a:off x="282347" y="369936"/>
            <a:ext cx="5978603" cy="3258208"/>
          </a:xfrm>
          <a:prstGeom prst="rect">
            <a:avLst/>
          </a:prstGeom>
        </p:spPr>
      </p:pic>
      <p:sp>
        <p:nvSpPr>
          <p:cNvPr id="6" name="CasellaDiTesto 5">
            <a:extLst>
              <a:ext uri="{FF2B5EF4-FFF2-40B4-BE49-F238E27FC236}">
                <a16:creationId xmlns:a16="http://schemas.microsoft.com/office/drawing/2014/main" id="{93623700-00AE-DD4D-BC82-EFDFD02486D1}"/>
              </a:ext>
            </a:extLst>
          </p:cNvPr>
          <p:cNvSpPr txBox="1"/>
          <p:nvPr/>
        </p:nvSpPr>
        <p:spPr>
          <a:xfrm>
            <a:off x="694482" y="4515729"/>
            <a:ext cx="7633592" cy="1000274"/>
          </a:xfrm>
          <a:prstGeom prst="rect">
            <a:avLst/>
          </a:prstGeom>
          <a:solidFill>
            <a:schemeClr val="bg2">
              <a:lumMod val="90000"/>
            </a:schemeClr>
          </a:solidFill>
        </p:spPr>
        <p:txBody>
          <a:bodyPr wrap="square">
            <a:spAutoFit/>
          </a:bodyPr>
          <a:lstStyle/>
          <a:p>
            <a:pPr lvl="0">
              <a:spcAft>
                <a:spcPts val="600"/>
              </a:spcAft>
            </a:pPr>
            <a:r>
              <a:rPr lang="it-IT" sz="18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1836</a:t>
            </a:r>
          </a:p>
          <a:p>
            <a:pPr lvl="0">
              <a:spcAft>
                <a:spcPts val="600"/>
              </a:spcAft>
            </a:pPr>
            <a:r>
              <a:rPr lang="it-IT" sz="1800" i="1" dirty="0">
                <a:effectLst/>
                <a:latin typeface="Calibri" panose="020F0502020204030204" pitchFamily="34" charset="0"/>
                <a:ea typeface="Times New Roman" panose="02020603050405020304" pitchFamily="18" charset="0"/>
                <a:cs typeface="Calibri" panose="020F0502020204030204" pitchFamily="34" charset="0"/>
              </a:rPr>
              <a:t>Il prete Giovanni </a:t>
            </a:r>
            <a:r>
              <a:rPr lang="it-IT" sz="1800" i="1" dirty="0" err="1">
                <a:effectLst/>
                <a:latin typeface="Calibri" panose="020F0502020204030204" pitchFamily="34" charset="0"/>
                <a:ea typeface="Times New Roman" panose="02020603050405020304" pitchFamily="18" charset="0"/>
                <a:cs typeface="Calibri" panose="020F0502020204030204" pitchFamily="34" charset="0"/>
              </a:rPr>
              <a:t>Mangini</a:t>
            </a:r>
            <a:r>
              <a:rPr lang="it-IT" sz="1800" i="1" dirty="0">
                <a:effectLst/>
                <a:latin typeface="Calibri" panose="020F0502020204030204" pitchFamily="34" charset="0"/>
                <a:ea typeface="Times New Roman" panose="02020603050405020304" pitchFamily="18" charset="0"/>
                <a:cs typeface="Calibri" panose="020F0502020204030204" pitchFamily="34" charset="0"/>
              </a:rPr>
              <a:t>, cappellano di Santa Lucia Vecchia inoltra domanda in Curia per porre le stazioni della Via Crucis nella chiesa  e nell’annessa sagrestia</a:t>
            </a:r>
            <a:endParaRPr lang="it-IT" sz="18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2" name="Immagine 1">
            <a:extLst>
              <a:ext uri="{FF2B5EF4-FFF2-40B4-BE49-F238E27FC236}">
                <a16:creationId xmlns:a16="http://schemas.microsoft.com/office/drawing/2014/main" id="{E9249DE8-FBC9-609B-2271-E396FF1062F5}"/>
              </a:ext>
            </a:extLst>
          </p:cNvPr>
          <p:cNvPicPr>
            <a:picLocks noChangeAspect="1"/>
          </p:cNvPicPr>
          <p:nvPr/>
        </p:nvPicPr>
        <p:blipFill>
          <a:blip r:embed="rId3"/>
          <a:stretch>
            <a:fillRect/>
          </a:stretch>
        </p:blipFill>
        <p:spPr>
          <a:xfrm>
            <a:off x="9264968" y="3135420"/>
            <a:ext cx="2232550" cy="3452445"/>
          </a:xfrm>
          <a:prstGeom prst="rect">
            <a:avLst/>
          </a:prstGeom>
        </p:spPr>
      </p:pic>
    </p:spTree>
    <p:extLst>
      <p:ext uri="{BB962C8B-B14F-4D97-AF65-F5344CB8AC3E}">
        <p14:creationId xmlns:p14="http://schemas.microsoft.com/office/powerpoint/2010/main" val="26336363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BF39CE74-EF86-3C4C-8D0D-E9F59A023245}"/>
              </a:ext>
            </a:extLst>
          </p:cNvPr>
          <p:cNvPicPr>
            <a:picLocks noChangeAspect="1"/>
          </p:cNvPicPr>
          <p:nvPr/>
        </p:nvPicPr>
        <p:blipFill>
          <a:blip r:embed="rId2"/>
          <a:stretch>
            <a:fillRect/>
          </a:stretch>
        </p:blipFill>
        <p:spPr>
          <a:xfrm>
            <a:off x="4154557" y="139700"/>
            <a:ext cx="3112793" cy="4769011"/>
          </a:xfrm>
          <a:prstGeom prst="rect">
            <a:avLst/>
          </a:prstGeom>
        </p:spPr>
      </p:pic>
      <p:sp>
        <p:nvSpPr>
          <p:cNvPr id="4" name="CasellaDiTesto 3">
            <a:extLst>
              <a:ext uri="{FF2B5EF4-FFF2-40B4-BE49-F238E27FC236}">
                <a16:creationId xmlns:a16="http://schemas.microsoft.com/office/drawing/2014/main" id="{5EA66E8F-8552-4B47-88CB-C54D5D638AEF}"/>
              </a:ext>
            </a:extLst>
          </p:cNvPr>
          <p:cNvSpPr txBox="1"/>
          <p:nvPr/>
        </p:nvSpPr>
        <p:spPr>
          <a:xfrm>
            <a:off x="7594600" y="558800"/>
            <a:ext cx="4470400" cy="2686923"/>
          </a:xfrm>
          <a:prstGeom prst="rect">
            <a:avLst/>
          </a:prstGeom>
          <a:noFill/>
        </p:spPr>
        <p:txBody>
          <a:bodyPr wrap="square" rtlCol="0">
            <a:spAutoFit/>
          </a:bodyPr>
          <a:lstStyle/>
          <a:p>
            <a:r>
              <a:rPr lang="it-IT" sz="1800" dirty="0">
                <a:solidFill>
                  <a:srgbClr val="000000"/>
                </a:solidFill>
                <a:effectLst/>
                <a:latin typeface="Arial" panose="020B0604020202020204" pitchFamily="34" charset="0"/>
                <a:ea typeface="Calibri" panose="020F0502020204030204" pitchFamily="34" charset="0"/>
              </a:rPr>
              <a:t>Il 15 marzo 1863</a:t>
            </a:r>
          </a:p>
          <a:p>
            <a:r>
              <a:rPr lang="it-IT" sz="1800" dirty="0">
                <a:solidFill>
                  <a:srgbClr val="000000"/>
                </a:solidFill>
                <a:effectLst/>
                <a:latin typeface="Arial" panose="020B0604020202020204" pitchFamily="34" charset="0"/>
                <a:ea typeface="Calibri" panose="020F0502020204030204" pitchFamily="34" charset="0"/>
              </a:rPr>
              <a:t>il vescovo Pier Luigi Speranza</a:t>
            </a:r>
          </a:p>
          <a:p>
            <a:r>
              <a:rPr lang="it-IT" sz="1800" dirty="0">
                <a:solidFill>
                  <a:srgbClr val="000000"/>
                </a:solidFill>
                <a:effectLst/>
                <a:latin typeface="Arial" panose="020B0604020202020204" pitchFamily="34" charset="0"/>
                <a:ea typeface="Calibri" panose="020F0502020204030204" pitchFamily="34" charset="0"/>
              </a:rPr>
              <a:t>consacra la chiesa dedicata a</a:t>
            </a:r>
          </a:p>
          <a:p>
            <a:r>
              <a:rPr lang="it-IT" sz="1800" dirty="0">
                <a:solidFill>
                  <a:srgbClr val="000000"/>
                </a:solidFill>
                <a:effectLst/>
                <a:latin typeface="Arial" panose="020B0604020202020204" pitchFamily="34" charset="0"/>
                <a:ea typeface="Calibri" panose="020F0502020204030204" pitchFamily="34" charset="0"/>
              </a:rPr>
              <a:t>Maria Immacolata</a:t>
            </a:r>
          </a:p>
          <a:p>
            <a:r>
              <a:rPr lang="it-IT" sz="1800" dirty="0">
                <a:solidFill>
                  <a:srgbClr val="000000"/>
                </a:solidFill>
                <a:effectLst/>
                <a:latin typeface="Arial" panose="020B0604020202020204" pitchFamily="34" charset="0"/>
                <a:ea typeface="Calibri" panose="020F0502020204030204" pitchFamily="34" charset="0"/>
              </a:rPr>
              <a:t> e, con decreto del 28 dello stesso mese</a:t>
            </a:r>
          </a:p>
          <a:p>
            <a:r>
              <a:rPr lang="it-IT" sz="1800" dirty="0">
                <a:solidFill>
                  <a:srgbClr val="000000"/>
                </a:solidFill>
                <a:effectLst/>
                <a:latin typeface="Arial" panose="020B0604020202020204" pitchFamily="34" charset="0"/>
                <a:ea typeface="Calibri" panose="020F0502020204030204" pitchFamily="34" charset="0"/>
              </a:rPr>
              <a:t>istituisce la </a:t>
            </a:r>
            <a:r>
              <a:rPr lang="it-IT" sz="1800" b="1" dirty="0">
                <a:solidFill>
                  <a:srgbClr val="000000"/>
                </a:solidFill>
                <a:effectLst/>
                <a:latin typeface="Arial" panose="020B0604020202020204" pitchFamily="34" charset="0"/>
                <a:ea typeface="Calibri" panose="020F0502020204030204" pitchFamily="34" charset="0"/>
              </a:rPr>
              <a:t>nuova parrocchia</a:t>
            </a:r>
          </a:p>
          <a:p>
            <a:r>
              <a:rPr lang="it-IT" sz="1800" b="1" dirty="0">
                <a:solidFill>
                  <a:srgbClr val="000000"/>
                </a:solidFill>
                <a:effectLst/>
                <a:latin typeface="Arial" panose="020B0604020202020204" pitchFamily="34" charset="0"/>
                <a:ea typeface="Calibri" panose="020F0502020204030204" pitchFamily="34" charset="0"/>
              </a:rPr>
              <a:t>smembrandola</a:t>
            </a:r>
          </a:p>
          <a:p>
            <a:r>
              <a:rPr lang="it-IT" sz="1800" b="1" dirty="0">
                <a:solidFill>
                  <a:srgbClr val="000000"/>
                </a:solidFill>
                <a:effectLst/>
                <a:latin typeface="Arial" panose="020B0604020202020204" pitchFamily="34" charset="0"/>
                <a:ea typeface="Calibri" panose="020F0502020204030204" pitchFamily="34" charset="0"/>
              </a:rPr>
              <a:t>da Sant</a:t>
            </a:r>
            <a:r>
              <a:rPr lang="it-IT" sz="1800" b="1" dirty="0">
                <a:effectLst/>
                <a:latin typeface="Arial" panose="020B0604020202020204" pitchFamily="34" charset="0"/>
                <a:ea typeface="Calibri" panose="020F0502020204030204" pitchFamily="34" charset="0"/>
              </a:rPr>
              <a:t>’</a:t>
            </a:r>
            <a:r>
              <a:rPr lang="it-IT" sz="1800" b="1" dirty="0">
                <a:solidFill>
                  <a:srgbClr val="000000"/>
                </a:solidFill>
                <a:effectLst/>
                <a:latin typeface="Arial" panose="020B0604020202020204" pitchFamily="34" charset="0"/>
                <a:ea typeface="Calibri" panose="020F0502020204030204" pitchFamily="34" charset="0"/>
              </a:rPr>
              <a:t>Alessandro e </a:t>
            </a:r>
          </a:p>
          <a:p>
            <a:r>
              <a:rPr lang="it-IT" sz="1800" b="1" dirty="0">
                <a:solidFill>
                  <a:srgbClr val="000000"/>
                </a:solidFill>
                <a:effectLst/>
                <a:latin typeface="Arial" panose="020B0604020202020204" pitchFamily="34" charset="0"/>
                <a:ea typeface="Calibri" panose="020F0502020204030204" pitchFamily="34" charset="0"/>
              </a:rPr>
              <a:t>a Santa Grata</a:t>
            </a:r>
            <a:r>
              <a:rPr lang="it-IT" b="1" dirty="0">
                <a:effectLst/>
              </a:rPr>
              <a:t>  </a:t>
            </a:r>
            <a:endParaRPr lang="it-IT" b="1" dirty="0"/>
          </a:p>
        </p:txBody>
      </p:sp>
      <p:sp>
        <p:nvSpPr>
          <p:cNvPr id="5" name="CasellaDiTesto 4">
            <a:extLst>
              <a:ext uri="{FF2B5EF4-FFF2-40B4-BE49-F238E27FC236}">
                <a16:creationId xmlns:a16="http://schemas.microsoft.com/office/drawing/2014/main" id="{EADDCF6F-9512-BA4D-904D-66D2C5F08149}"/>
              </a:ext>
            </a:extLst>
          </p:cNvPr>
          <p:cNvSpPr txBox="1"/>
          <p:nvPr/>
        </p:nvSpPr>
        <p:spPr>
          <a:xfrm>
            <a:off x="250371" y="0"/>
            <a:ext cx="3192076" cy="4785926"/>
          </a:xfrm>
          <a:prstGeom prst="rect">
            <a:avLst/>
          </a:prstGeom>
          <a:noFill/>
        </p:spPr>
        <p:txBody>
          <a:bodyPr wrap="square" rtlCol="0">
            <a:spAutoFit/>
          </a:bodyPr>
          <a:lstStyle/>
          <a:p>
            <a:pPr marL="540385" marR="265430" algn="just">
              <a:spcAft>
                <a:spcPts val="600"/>
              </a:spcAft>
            </a:pPr>
            <a:r>
              <a:rPr lang="it-IT" dirty="0">
                <a:latin typeface="Arial" panose="020B0604020202020204" pitchFamily="34" charset="0"/>
                <a:ea typeface="Calibri" panose="020F0502020204030204" pitchFamily="34" charset="0"/>
                <a:cs typeface="Times New Roman" panose="02020603050405020304" pitchFamily="18" charset="0"/>
              </a:rPr>
              <a:t>1</a:t>
            </a:r>
            <a:r>
              <a:rPr lang="it-IT" sz="1800" dirty="0">
                <a:effectLst/>
                <a:latin typeface="Arial" panose="020B0604020202020204" pitchFamily="34" charset="0"/>
                <a:ea typeface="Calibri" panose="020F0502020204030204" pitchFamily="34" charset="0"/>
                <a:cs typeface="Times New Roman" panose="02020603050405020304" pitchFamily="18" charset="0"/>
              </a:rPr>
              <a:t>843 </a:t>
            </a:r>
          </a:p>
          <a:p>
            <a:pPr marL="540385" marR="265430" algn="just">
              <a:spcAft>
                <a:spcPts val="600"/>
              </a:spcAft>
            </a:pPr>
            <a:r>
              <a:rPr lang="it-IT" sz="1800" dirty="0">
                <a:effectLst/>
                <a:latin typeface="Arial" panose="020B0604020202020204" pitchFamily="34" charset="0"/>
                <a:ea typeface="Calibri" panose="020F0502020204030204" pitchFamily="34" charset="0"/>
                <a:cs typeface="Times New Roman" panose="02020603050405020304" pitchFamily="18" charset="0"/>
              </a:rPr>
              <a:t>Giuseppe Mazzocchi, </a:t>
            </a:r>
          </a:p>
          <a:p>
            <a:pPr marL="540385" marR="265430" algn="just">
              <a:spcAft>
                <a:spcPts val="600"/>
              </a:spcAft>
            </a:pPr>
            <a:r>
              <a:rPr lang="it-IT" sz="1800" dirty="0">
                <a:effectLst/>
                <a:latin typeface="Arial" panose="020B0604020202020204" pitchFamily="34" charset="0"/>
                <a:ea typeface="Calibri" panose="020F0502020204030204" pitchFamily="34" charset="0"/>
                <a:cs typeface="Times New Roman" panose="02020603050405020304" pitchFamily="18" charset="0"/>
              </a:rPr>
              <a:t>proprietario di vasti terreni</a:t>
            </a:r>
          </a:p>
          <a:p>
            <a:pPr marL="540385" marR="265430" algn="just">
              <a:spcAft>
                <a:spcPts val="600"/>
              </a:spcAft>
            </a:pPr>
            <a:r>
              <a:rPr lang="it-IT" sz="1800" dirty="0">
                <a:effectLst/>
                <a:latin typeface="Arial" panose="020B0604020202020204" pitchFamily="34" charset="0"/>
                <a:ea typeface="Calibri" panose="020F0502020204030204" pitchFamily="34" charset="0"/>
                <a:cs typeface="Times New Roman" panose="02020603050405020304" pitchFamily="18" charset="0"/>
              </a:rPr>
              <a:t>nella conca di Loreto e di filatoio per la seta</a:t>
            </a:r>
          </a:p>
          <a:p>
            <a:pPr marL="540385" marR="265430" algn="just">
              <a:spcAft>
                <a:spcPts val="600"/>
              </a:spcAft>
            </a:pPr>
            <a:r>
              <a:rPr lang="it-IT" sz="1800" dirty="0">
                <a:effectLst/>
                <a:latin typeface="Arial" panose="020B0604020202020204" pitchFamily="34" charset="0"/>
                <a:ea typeface="Calibri" panose="020F0502020204030204" pitchFamily="34" charset="0"/>
                <a:cs typeface="Times New Roman" panose="02020603050405020304" pitchFamily="18" charset="0"/>
              </a:rPr>
              <a:t>detta testamento. </a:t>
            </a:r>
          </a:p>
          <a:p>
            <a:pPr marL="540385" marR="265430" algn="just">
              <a:spcAft>
                <a:spcPts val="600"/>
              </a:spcAft>
            </a:pPr>
            <a:endParaRPr lang="it-IT" sz="1800" dirty="0">
              <a:effectLst/>
              <a:latin typeface="Arial" panose="020B0604020202020204" pitchFamily="34" charset="0"/>
              <a:ea typeface="Calibri" panose="020F0502020204030204" pitchFamily="34" charset="0"/>
              <a:cs typeface="Times New Roman" panose="02020603050405020304" pitchFamily="18" charset="0"/>
            </a:endParaRPr>
          </a:p>
          <a:p>
            <a:pPr marL="540385" marR="265430" algn="just">
              <a:spcAft>
                <a:spcPts val="600"/>
              </a:spcAft>
            </a:pPr>
            <a:r>
              <a:rPr lang="it-IT" sz="1800" dirty="0">
                <a:effectLst/>
                <a:latin typeface="Arial" panose="020B0604020202020204" pitchFamily="34" charset="0"/>
                <a:ea typeface="Calibri" panose="020F0502020204030204" pitchFamily="34" charset="0"/>
                <a:cs typeface="Times New Roman" panose="02020603050405020304" pitchFamily="18" charset="0"/>
              </a:rPr>
              <a:t>Destina una notevole parte del patrimonio all’ istituzione</a:t>
            </a:r>
          </a:p>
          <a:p>
            <a:pPr marL="540385" marR="265430" algn="just">
              <a:spcAft>
                <a:spcPts val="600"/>
              </a:spcAft>
            </a:pPr>
            <a:r>
              <a:rPr lang="it-IT" sz="1800" dirty="0">
                <a:effectLst/>
                <a:latin typeface="Arial" panose="020B0604020202020204" pitchFamily="34" charset="0"/>
                <a:ea typeface="Calibri" panose="020F0502020204030204" pitchFamily="34" charset="0"/>
                <a:cs typeface="Times New Roman" panose="02020603050405020304" pitchFamily="18" charset="0"/>
              </a:rPr>
              <a:t>di cappellania presso il Santuario della Santa Casa.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sellaDiTesto 5">
            <a:extLst>
              <a:ext uri="{FF2B5EF4-FFF2-40B4-BE49-F238E27FC236}">
                <a16:creationId xmlns:a16="http://schemas.microsoft.com/office/drawing/2014/main" id="{4A92D2BE-CB79-7144-A17B-36D534CDB7B1}"/>
              </a:ext>
            </a:extLst>
          </p:cNvPr>
          <p:cNvSpPr txBox="1"/>
          <p:nvPr/>
        </p:nvSpPr>
        <p:spPr>
          <a:xfrm>
            <a:off x="3442447" y="5247861"/>
            <a:ext cx="8622553" cy="1200329"/>
          </a:xfrm>
          <a:prstGeom prst="rect">
            <a:avLst/>
          </a:prstGeom>
          <a:noFill/>
        </p:spPr>
        <p:txBody>
          <a:bodyPr wrap="square" rtlCol="0">
            <a:spAutoFit/>
          </a:bodyPr>
          <a:lstStyle/>
          <a:p>
            <a:r>
              <a:rPr lang="it-IT" sz="1800" dirty="0">
                <a:effectLst/>
                <a:latin typeface="Arial" panose="020B0604020202020204" pitchFamily="34" charset="0"/>
                <a:ea typeface="Calibri" panose="020F0502020204030204" pitchFamily="34" charset="0"/>
              </a:rPr>
              <a:t>Nel caso si istituisca nel quartiere Loreto una nuova parrocchia,, </a:t>
            </a:r>
          </a:p>
          <a:p>
            <a:r>
              <a:rPr lang="it-IT" sz="1800" dirty="0">
                <a:effectLst/>
                <a:latin typeface="Arial" panose="020B0604020202020204" pitchFamily="34" charset="0"/>
                <a:ea typeface="Calibri" panose="020F0502020204030204" pitchFamily="34" charset="0"/>
              </a:rPr>
              <a:t>“…</a:t>
            </a:r>
            <a:r>
              <a:rPr lang="it-IT" sz="1800" i="1" dirty="0">
                <a:effectLst/>
                <a:latin typeface="Arial" panose="020B0604020202020204" pitchFamily="34" charset="0"/>
                <a:ea typeface="Calibri" panose="020F0502020204030204" pitchFamily="34" charset="0"/>
              </a:rPr>
              <a:t>acconsento di buon grado che il patrimonio sia eretto </a:t>
            </a:r>
          </a:p>
          <a:p>
            <a:r>
              <a:rPr lang="it-IT" sz="1800" i="1" dirty="0">
                <a:effectLst/>
                <a:latin typeface="Arial" panose="020B0604020202020204" pitchFamily="34" charset="0"/>
                <a:ea typeface="Calibri" panose="020F0502020204030204" pitchFamily="34" charset="0"/>
              </a:rPr>
              <a:t>in </a:t>
            </a:r>
            <a:r>
              <a:rPr lang="it-IT" sz="1800" b="1" i="1" dirty="0">
                <a:effectLst/>
                <a:latin typeface="Arial" panose="020B0604020202020204" pitchFamily="34" charset="0"/>
                <a:ea typeface="Calibri" panose="020F0502020204030204" pitchFamily="34" charset="0"/>
              </a:rPr>
              <a:t>prebenda parrocchiale</a:t>
            </a:r>
            <a:r>
              <a:rPr lang="it-IT" sz="1800" dirty="0">
                <a:effectLst/>
                <a:latin typeface="Calibri" panose="020F0502020204030204" pitchFamily="34" charset="0"/>
                <a:ea typeface="Calibri" panose="020F0502020204030204" pitchFamily="34" charset="0"/>
              </a:rPr>
              <a:t>”. </a:t>
            </a:r>
            <a:endParaRPr lang="it-IT" dirty="0"/>
          </a:p>
          <a:p>
            <a:endParaRPr lang="it-IT" dirty="0"/>
          </a:p>
        </p:txBody>
      </p:sp>
    </p:spTree>
    <p:extLst>
      <p:ext uri="{BB962C8B-B14F-4D97-AF65-F5344CB8AC3E}">
        <p14:creationId xmlns:p14="http://schemas.microsoft.com/office/powerpoint/2010/main" val="28819658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E7A2A4F-0658-224D-803B-0B967AA30BFE}"/>
              </a:ext>
            </a:extLst>
          </p:cNvPr>
          <p:cNvSpPr txBox="1"/>
          <p:nvPr/>
        </p:nvSpPr>
        <p:spPr>
          <a:xfrm>
            <a:off x="5393802" y="486137"/>
            <a:ext cx="6261903" cy="6186309"/>
          </a:xfrm>
          <a:prstGeom prst="rect">
            <a:avLst/>
          </a:prstGeom>
          <a:noFill/>
        </p:spPr>
        <p:txBody>
          <a:bodyPr wrap="square">
            <a:spAutoFit/>
          </a:bodyPr>
          <a:lstStyle/>
          <a:p>
            <a:pPr marL="342900" lvl="0" indent="-342900" algn="just">
              <a:buFont typeface="Cambria" panose="02040503050406030204" pitchFamily="18" charset="0"/>
              <a:buChar char="-"/>
            </a:pPr>
            <a:r>
              <a:rPr lang="it-IT" sz="18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1863 – 28 marzo</a:t>
            </a:r>
          </a:p>
          <a:p>
            <a:pPr marL="342900" lvl="0" indent="-342900" algn="just">
              <a:buFont typeface="Cambria" panose="02040503050406030204" pitchFamily="18" charset="0"/>
              <a:buChar char="-"/>
            </a:pPr>
            <a:r>
              <a:rPr lang="it-IT" sz="1800" dirty="0">
                <a:effectLst/>
                <a:latin typeface="Calibri" panose="020F0502020204030204" pitchFamily="34" charset="0"/>
                <a:ea typeface="Times New Roman" panose="02020603050405020304" pitchFamily="18" charset="0"/>
                <a:cs typeface="Calibri" panose="020F0502020204030204" pitchFamily="34" charset="0"/>
              </a:rPr>
              <a:t>(parroco don Angelo </a:t>
            </a:r>
            <a:r>
              <a:rPr lang="it-IT" sz="1800" dirty="0" err="1">
                <a:effectLst/>
                <a:latin typeface="Calibri" panose="020F0502020204030204" pitchFamily="34" charset="0"/>
                <a:ea typeface="Times New Roman" panose="02020603050405020304" pitchFamily="18" charset="0"/>
                <a:cs typeface="Calibri" panose="020F0502020204030204" pitchFamily="34" charset="0"/>
              </a:rPr>
              <a:t>Serughetti</a:t>
            </a:r>
            <a:r>
              <a:rPr lang="it-IT" sz="1800" dirty="0">
                <a:effectLst/>
                <a:latin typeface="Calibri" panose="020F0502020204030204" pitchFamily="34" charset="0"/>
                <a:ea typeface="Times New Roman" panose="02020603050405020304" pitchFamily="18" charset="0"/>
                <a:cs typeface="Calibri" panose="020F0502020204030204" pitchFamily="34" charset="0"/>
              </a:rPr>
              <a:t> – morirà nel 1878) Viene creata la parrocchia di Santa Maria di Loreto per distacco da Santa Grata inter </a:t>
            </a:r>
            <a:r>
              <a:rPr lang="it-IT" sz="1800" dirty="0" err="1">
                <a:effectLst/>
                <a:latin typeface="Calibri" panose="020F0502020204030204" pitchFamily="34" charset="0"/>
                <a:ea typeface="Times New Roman" panose="02020603050405020304" pitchFamily="18" charset="0"/>
                <a:cs typeface="Calibri" panose="020F0502020204030204" pitchFamily="34" charset="0"/>
              </a:rPr>
              <a:t>vites</a:t>
            </a:r>
            <a:r>
              <a:rPr lang="it-IT" sz="1800" dirty="0">
                <a:effectLst/>
                <a:latin typeface="Calibri" panose="020F0502020204030204" pitchFamily="34" charset="0"/>
                <a:ea typeface="Times New Roman" panose="02020603050405020304" pitchFamily="18" charset="0"/>
                <a:cs typeface="Calibri" panose="020F0502020204030204" pitchFamily="34" charset="0"/>
              </a:rPr>
              <a:t>.</a:t>
            </a:r>
          </a:p>
          <a:p>
            <a:pPr marL="342900" lvl="0" indent="-342900" algn="just">
              <a:buFont typeface="Cambria" panose="02040503050406030204" pitchFamily="18" charset="0"/>
              <a:buChar char="-"/>
            </a:pPr>
            <a:r>
              <a:rPr lang="it-IT" sz="1800" dirty="0">
                <a:effectLst/>
                <a:latin typeface="Calibri" panose="020F0502020204030204" pitchFamily="34" charset="0"/>
                <a:ea typeface="Times New Roman" panose="02020603050405020304" pitchFamily="18" charset="0"/>
                <a:cs typeface="Calibri" panose="020F0502020204030204" pitchFamily="34" charset="0"/>
              </a:rPr>
              <a:t>La nuova parrocchia include la vicinia di Santa Lucia vecchia con tutte le connesse pertinenze. </a:t>
            </a:r>
            <a:r>
              <a:rPr lang="it-IT" sz="1800" dirty="0">
                <a:effectLst/>
                <a:latin typeface="Calibri" panose="020F0502020204030204" pitchFamily="34" charset="0"/>
                <a:ea typeface="Times New Roman" panose="02020603050405020304" pitchFamily="18" charset="0"/>
                <a:cs typeface="Times New Roman" panose="02020603050405020304" pitchFamily="18" charset="0"/>
              </a:rPr>
              <a:t>La nuova parrocchia si estende a est fino a via Nullo, a nord fino alle mura, a sud fino alla Trucca, a ovest fino al </a:t>
            </a:r>
            <a:r>
              <a:rPr lang="it-IT" sz="1800" dirty="0" err="1">
                <a:effectLst/>
                <a:latin typeface="Calibri" panose="020F0502020204030204" pitchFamily="34" charset="0"/>
                <a:ea typeface="Times New Roman" panose="02020603050405020304" pitchFamily="18" charset="0"/>
                <a:cs typeface="Times New Roman" panose="02020603050405020304" pitchFamily="18" charset="0"/>
              </a:rPr>
              <a:t>Polaresco</a:t>
            </a:r>
            <a:r>
              <a:rPr lang="it-IT" sz="1800" dirty="0">
                <a:effectLst/>
                <a:latin typeface="Calibri" panose="020F0502020204030204" pitchFamily="34" charset="0"/>
                <a:ea typeface="Times New Roman" panose="02020603050405020304" pitchFamily="18" charset="0"/>
                <a:cs typeface="Times New Roman" panose="02020603050405020304" pitchFamily="18" charset="0"/>
              </a:rPr>
              <a:t>.</a:t>
            </a:r>
          </a:p>
          <a:p>
            <a:pPr lvl="0" algn="just"/>
            <a:endParaRPr lang="it-I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Cambria" panose="02040503050406030204" pitchFamily="18" charset="0"/>
              <a:buChar char="-"/>
            </a:pPr>
            <a:endParaRPr lang="it-I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80340" algn="just"/>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marL="180340" algn="just"/>
            <a:endParaRPr lang="it-IT" dirty="0">
              <a:latin typeface="Calibri" panose="020F0502020204030204" pitchFamily="34" charset="0"/>
              <a:ea typeface="Calibri" panose="020F0502020204030204" pitchFamily="34" charset="0"/>
              <a:cs typeface="Calibri" panose="020F0502020204030204" pitchFamily="34" charset="0"/>
            </a:endParaRPr>
          </a:p>
          <a:p>
            <a:pPr marL="180340" algn="just"/>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marL="180340" algn="just"/>
            <a:endParaRPr lang="it-IT" dirty="0">
              <a:latin typeface="Calibri" panose="020F0502020204030204" pitchFamily="34" charset="0"/>
              <a:ea typeface="Calibri" panose="020F0502020204030204" pitchFamily="34" charset="0"/>
              <a:cs typeface="Calibri" panose="020F0502020204030204" pitchFamily="34" charset="0"/>
            </a:endParaRPr>
          </a:p>
          <a:p>
            <a:pPr marL="180340" algn="just"/>
            <a:endParaRPr lang="it-IT" dirty="0">
              <a:latin typeface="Calibri" panose="020F0502020204030204" pitchFamily="34" charset="0"/>
              <a:ea typeface="Calibri" panose="020F0502020204030204" pitchFamily="34" charset="0"/>
              <a:cs typeface="Calibri" panose="020F0502020204030204" pitchFamily="34" charset="0"/>
            </a:endParaRPr>
          </a:p>
          <a:p>
            <a:pPr marL="180340" algn="just"/>
            <a:endParaRPr lang="it-IT" dirty="0">
              <a:latin typeface="Calibri" panose="020F0502020204030204" pitchFamily="34" charset="0"/>
              <a:ea typeface="Calibri" panose="020F0502020204030204" pitchFamily="34" charset="0"/>
              <a:cs typeface="Calibri" panose="020F0502020204030204" pitchFamily="34" charset="0"/>
            </a:endParaRPr>
          </a:p>
          <a:p>
            <a:pPr marL="180340" algn="just"/>
            <a:endParaRPr lang="it-IT" dirty="0">
              <a:latin typeface="Calibri" panose="020F0502020204030204" pitchFamily="34" charset="0"/>
              <a:ea typeface="Calibri" panose="020F0502020204030204" pitchFamily="34" charset="0"/>
              <a:cs typeface="Calibri" panose="020F0502020204030204" pitchFamily="34" charset="0"/>
            </a:endParaRPr>
          </a:p>
          <a:p>
            <a:pPr marL="180340" algn="just"/>
            <a:endParaRPr lang="it-IT" dirty="0">
              <a:latin typeface="Calibri" panose="020F0502020204030204" pitchFamily="34" charset="0"/>
              <a:ea typeface="Calibri" panose="020F0502020204030204" pitchFamily="34" charset="0"/>
              <a:cs typeface="Calibri" panose="020F0502020204030204" pitchFamily="34" charset="0"/>
            </a:endParaRPr>
          </a:p>
          <a:p>
            <a:pPr marL="180340" algn="just"/>
            <a:r>
              <a:rPr lang="it-IT" sz="1800" dirty="0">
                <a:effectLst/>
                <a:latin typeface="Calibri" panose="020F0502020204030204" pitchFamily="34" charset="0"/>
                <a:ea typeface="Calibri" panose="020F0502020204030204" pitchFamily="34" charset="0"/>
                <a:cs typeface="Calibri" panose="020F0502020204030204" pitchFamily="34" charset="0"/>
              </a:rPr>
              <a:t>Il lascito Ghirardelli relativo a Santa Lucia </a:t>
            </a:r>
            <a:r>
              <a:rPr lang="it-IT" sz="1800" dirty="0" err="1">
                <a:effectLst/>
                <a:latin typeface="Calibri" panose="020F0502020204030204" pitchFamily="34" charset="0"/>
                <a:ea typeface="Calibri" panose="020F0502020204030204" pitchFamily="34" charset="0"/>
                <a:cs typeface="Calibri" panose="020F0502020204030204" pitchFamily="34" charset="0"/>
              </a:rPr>
              <a:t>vetera</a:t>
            </a:r>
            <a:r>
              <a:rPr lang="it-IT" sz="1800" dirty="0">
                <a:effectLst/>
                <a:latin typeface="Calibri" panose="020F0502020204030204" pitchFamily="34" charset="0"/>
                <a:ea typeface="Calibri" panose="020F0502020204030204" pitchFamily="34" charset="0"/>
                <a:cs typeface="Calibri" panose="020F0502020204030204" pitchFamily="34" charset="0"/>
              </a:rPr>
              <a:t> confluisce nelle proprietà dell’Opera Pia </a:t>
            </a:r>
            <a:r>
              <a:rPr lang="it-IT" sz="1800" dirty="0" err="1">
                <a:effectLst/>
                <a:latin typeface="Calibri" panose="020F0502020204030204" pitchFamily="34" charset="0"/>
                <a:ea typeface="Calibri" panose="020F0502020204030204" pitchFamily="34" charset="0"/>
                <a:cs typeface="Calibri" panose="020F0502020204030204" pitchFamily="34" charset="0"/>
              </a:rPr>
              <a:t>Azzanelli</a:t>
            </a:r>
            <a:r>
              <a:rPr lang="it-IT" sz="1800" dirty="0">
                <a:effectLst/>
                <a:latin typeface="Calibri" panose="020F0502020204030204" pitchFamily="34" charset="0"/>
                <a:ea typeface="Calibri" panose="020F0502020204030204" pitchFamily="34" charset="0"/>
                <a:cs typeface="Calibri" panose="020F0502020204030204" pitchFamily="34" charset="0"/>
              </a:rPr>
              <a:t> </a:t>
            </a:r>
            <a:r>
              <a:rPr lang="it-IT" sz="1800" dirty="0" err="1">
                <a:effectLst/>
                <a:latin typeface="Calibri" panose="020F0502020204030204" pitchFamily="34" charset="0"/>
                <a:ea typeface="Calibri" panose="020F0502020204030204" pitchFamily="34" charset="0"/>
                <a:cs typeface="Calibri" panose="020F0502020204030204" pitchFamily="34" charset="0"/>
              </a:rPr>
              <a:t>Cedrelli</a:t>
            </a:r>
            <a:r>
              <a:rPr lang="it-IT" sz="1800" dirty="0">
                <a:effectLst/>
                <a:latin typeface="Calibri" panose="020F0502020204030204" pitchFamily="34" charset="0"/>
                <a:ea typeface="Calibri" panose="020F0502020204030204" pitchFamily="34" charset="0"/>
                <a:cs typeface="Calibri" panose="020F0502020204030204" pitchFamily="34" charset="0"/>
              </a:rPr>
              <a:t> e la chiesa diventa di patronato della stessa Opera.</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it-IT" sz="1800" dirty="0">
                <a:effectLst/>
                <a:latin typeface="Arial" panose="020B0604020202020204" pitchFamily="34" charset="0"/>
                <a:ea typeface="Calibri" panose="020F0502020204030204" pitchFamily="34"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a:extLst>
              <a:ext uri="{FF2B5EF4-FFF2-40B4-BE49-F238E27FC236}">
                <a16:creationId xmlns:a16="http://schemas.microsoft.com/office/drawing/2014/main" id="{818D34AB-3B9B-F14C-9274-114E194EA3CD}"/>
              </a:ext>
            </a:extLst>
          </p:cNvPr>
          <p:cNvPicPr>
            <a:picLocks noChangeAspect="1"/>
          </p:cNvPicPr>
          <p:nvPr/>
        </p:nvPicPr>
        <p:blipFill>
          <a:blip r:embed="rId2"/>
          <a:stretch>
            <a:fillRect/>
          </a:stretch>
        </p:blipFill>
        <p:spPr>
          <a:xfrm>
            <a:off x="536295" y="121725"/>
            <a:ext cx="4553983" cy="3107612"/>
          </a:xfrm>
          <a:prstGeom prst="rect">
            <a:avLst/>
          </a:prstGeom>
        </p:spPr>
      </p:pic>
      <p:sp>
        <p:nvSpPr>
          <p:cNvPr id="5" name="CasellaDiTesto 4">
            <a:extLst>
              <a:ext uri="{FF2B5EF4-FFF2-40B4-BE49-F238E27FC236}">
                <a16:creationId xmlns:a16="http://schemas.microsoft.com/office/drawing/2014/main" id="{AAEB713B-1D7F-9E42-800C-00FE9913C13B}"/>
              </a:ext>
            </a:extLst>
          </p:cNvPr>
          <p:cNvSpPr txBox="1"/>
          <p:nvPr/>
        </p:nvSpPr>
        <p:spPr>
          <a:xfrm>
            <a:off x="6007260" y="3148314"/>
            <a:ext cx="4363655" cy="923330"/>
          </a:xfrm>
          <a:prstGeom prst="rect">
            <a:avLst/>
          </a:prstGeom>
          <a:noFill/>
        </p:spPr>
        <p:txBody>
          <a:bodyPr wrap="square">
            <a:spAutoFit/>
          </a:bodyPr>
          <a:lstStyle/>
          <a:p>
            <a:r>
              <a:rPr lang="it-IT"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1865 - 14 giugno</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p>
          <a:p>
            <a:r>
              <a:rPr lang="it-IT" sz="1800" dirty="0">
                <a:effectLst/>
                <a:latin typeface="Calibri" panose="020F0502020204030204" pitchFamily="34" charset="0"/>
                <a:ea typeface="Calibri" panose="020F0502020204030204" pitchFamily="34" charset="0"/>
                <a:cs typeface="Times New Roman" panose="02020603050405020304" pitchFamily="18" charset="0"/>
              </a:rPr>
              <a:t>Viene inviata in Curia la “Regola della Scuola del Santissimo Sacramento” </a:t>
            </a:r>
            <a:endParaRPr lang="it-IT" dirty="0"/>
          </a:p>
        </p:txBody>
      </p:sp>
      <p:pic>
        <p:nvPicPr>
          <p:cNvPr id="7" name="Immagine 6">
            <a:extLst>
              <a:ext uri="{FF2B5EF4-FFF2-40B4-BE49-F238E27FC236}">
                <a16:creationId xmlns:a16="http://schemas.microsoft.com/office/drawing/2014/main" id="{74CBE574-6B70-D341-B2C9-A6D3E9961B3D}"/>
              </a:ext>
            </a:extLst>
          </p:cNvPr>
          <p:cNvPicPr>
            <a:picLocks noChangeAspect="1"/>
          </p:cNvPicPr>
          <p:nvPr/>
        </p:nvPicPr>
        <p:blipFill>
          <a:blip r:embed="rId3"/>
          <a:stretch>
            <a:fillRect/>
          </a:stretch>
        </p:blipFill>
        <p:spPr>
          <a:xfrm>
            <a:off x="3553428" y="3699793"/>
            <a:ext cx="1996632" cy="2972653"/>
          </a:xfrm>
          <a:prstGeom prst="rect">
            <a:avLst/>
          </a:prstGeom>
        </p:spPr>
      </p:pic>
    </p:spTree>
    <p:extLst>
      <p:ext uri="{BB962C8B-B14F-4D97-AF65-F5344CB8AC3E}">
        <p14:creationId xmlns:p14="http://schemas.microsoft.com/office/powerpoint/2010/main" val="27557847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D4E7BF9D-42C3-F045-BE98-E3DEE8B46BF2}"/>
              </a:ext>
            </a:extLst>
          </p:cNvPr>
          <p:cNvSpPr txBox="1"/>
          <p:nvPr/>
        </p:nvSpPr>
        <p:spPr>
          <a:xfrm>
            <a:off x="1274165" y="5786204"/>
            <a:ext cx="10583056" cy="923330"/>
          </a:xfrm>
          <a:prstGeom prst="rect">
            <a:avLst/>
          </a:prstGeom>
          <a:noFill/>
        </p:spPr>
        <p:txBody>
          <a:bodyPr wrap="square" rtlCol="0">
            <a:spAutoFit/>
          </a:bodyPr>
          <a:lstStyle/>
          <a:p>
            <a:r>
              <a:rPr lang="it-IT" sz="1800" dirty="0">
                <a:effectLst/>
                <a:latin typeface="Calibri" panose="020F0502020204030204" pitchFamily="34" charset="0"/>
                <a:ea typeface="Calibri" panose="020F0502020204030204" pitchFamily="34" charset="0"/>
                <a:cs typeface="Calibri" panose="020F0502020204030204" pitchFamily="34" charset="0"/>
              </a:rPr>
              <a:t>Nuovo destino proto industriale per la parte bassa della conca di Santa Lucia lambita</a:t>
            </a:r>
          </a:p>
          <a:p>
            <a:r>
              <a:rPr lang="it-IT" sz="1800" dirty="0">
                <a:effectLst/>
                <a:latin typeface="Calibri" panose="020F0502020204030204" pitchFamily="34" charset="0"/>
                <a:ea typeface="Calibri" panose="020F0502020204030204" pitchFamily="34" charset="0"/>
                <a:cs typeface="Calibri" panose="020F0502020204030204" pitchFamily="34" charset="0"/>
              </a:rPr>
              <a:t> dalla roggia Serio - occasioni di lavoro per nuovi abitanti in quartiere proto operaio già ricco di coltivazione di gelsi</a:t>
            </a:r>
            <a:endParaRPr lang="it-IT" dirty="0"/>
          </a:p>
        </p:txBody>
      </p:sp>
      <p:pic>
        <p:nvPicPr>
          <p:cNvPr id="6" name="Immagine 5">
            <a:extLst>
              <a:ext uri="{FF2B5EF4-FFF2-40B4-BE49-F238E27FC236}">
                <a16:creationId xmlns:a16="http://schemas.microsoft.com/office/drawing/2014/main" id="{D766A5B9-68B7-FA45-8710-A07D716B18AB}"/>
              </a:ext>
            </a:extLst>
          </p:cNvPr>
          <p:cNvPicPr>
            <a:picLocks noChangeAspect="1"/>
          </p:cNvPicPr>
          <p:nvPr/>
        </p:nvPicPr>
        <p:blipFill>
          <a:blip r:embed="rId2"/>
          <a:stretch>
            <a:fillRect/>
          </a:stretch>
        </p:blipFill>
        <p:spPr>
          <a:xfrm>
            <a:off x="1048636" y="883786"/>
            <a:ext cx="10433830" cy="4454442"/>
          </a:xfrm>
          <a:prstGeom prst="rect">
            <a:avLst/>
          </a:prstGeom>
        </p:spPr>
      </p:pic>
    </p:spTree>
    <p:extLst>
      <p:ext uri="{BB962C8B-B14F-4D97-AF65-F5344CB8AC3E}">
        <p14:creationId xmlns:p14="http://schemas.microsoft.com/office/powerpoint/2010/main" val="33801874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A3B5F291-1648-DA42-BF54-3F53799774D5}"/>
              </a:ext>
            </a:extLst>
          </p:cNvPr>
          <p:cNvSpPr txBox="1"/>
          <p:nvPr/>
        </p:nvSpPr>
        <p:spPr>
          <a:xfrm>
            <a:off x="762000" y="203200"/>
            <a:ext cx="3686478" cy="461665"/>
          </a:xfrm>
          <a:prstGeom prst="rect">
            <a:avLst/>
          </a:prstGeom>
          <a:noFill/>
        </p:spPr>
        <p:txBody>
          <a:bodyPr wrap="square" rtlCol="0">
            <a:spAutoFit/>
          </a:bodyPr>
          <a:lstStyle/>
          <a:p>
            <a:r>
              <a:rPr lang="it-IT" sz="2400" i="1" dirty="0">
                <a:solidFill>
                  <a:srgbClr val="FF0000"/>
                </a:solidFill>
              </a:rPr>
              <a:t>Verso la </a:t>
            </a:r>
            <a:r>
              <a:rPr lang="it-IT" sz="2400" i="1" dirty="0" err="1">
                <a:solidFill>
                  <a:srgbClr val="FF0000"/>
                </a:solidFill>
              </a:rPr>
              <a:t>contemporanità</a:t>
            </a:r>
            <a:endParaRPr lang="it-IT" sz="2400" i="1" dirty="0">
              <a:solidFill>
                <a:srgbClr val="FF0000"/>
              </a:solidFill>
            </a:endParaRPr>
          </a:p>
        </p:txBody>
      </p:sp>
      <p:pic>
        <p:nvPicPr>
          <p:cNvPr id="4" name="Immagine 3">
            <a:extLst>
              <a:ext uri="{FF2B5EF4-FFF2-40B4-BE49-F238E27FC236}">
                <a16:creationId xmlns:a16="http://schemas.microsoft.com/office/drawing/2014/main" id="{BCA08C21-34F9-B943-9601-CBFD9B0F937E}"/>
              </a:ext>
            </a:extLst>
          </p:cNvPr>
          <p:cNvPicPr>
            <a:picLocks noChangeAspect="1"/>
          </p:cNvPicPr>
          <p:nvPr/>
        </p:nvPicPr>
        <p:blipFill>
          <a:blip r:embed="rId2"/>
          <a:stretch>
            <a:fillRect/>
          </a:stretch>
        </p:blipFill>
        <p:spPr>
          <a:xfrm>
            <a:off x="202369" y="664865"/>
            <a:ext cx="5273244" cy="5134051"/>
          </a:xfrm>
          <a:prstGeom prst="rect">
            <a:avLst/>
          </a:prstGeom>
        </p:spPr>
      </p:pic>
      <p:sp>
        <p:nvSpPr>
          <p:cNvPr id="8" name="CasellaDiTesto 7">
            <a:extLst>
              <a:ext uri="{FF2B5EF4-FFF2-40B4-BE49-F238E27FC236}">
                <a16:creationId xmlns:a16="http://schemas.microsoft.com/office/drawing/2014/main" id="{7E4615F1-0A41-AA45-BFE3-24FFC8B09533}"/>
              </a:ext>
            </a:extLst>
          </p:cNvPr>
          <p:cNvSpPr txBox="1"/>
          <p:nvPr/>
        </p:nvSpPr>
        <p:spPr>
          <a:xfrm>
            <a:off x="5683169" y="312516"/>
            <a:ext cx="5382227" cy="4801314"/>
          </a:xfrm>
          <a:prstGeom prst="rect">
            <a:avLst/>
          </a:prstGeom>
          <a:noFill/>
        </p:spPr>
        <p:txBody>
          <a:bodyPr wrap="square">
            <a:spAutoFit/>
          </a:bodyPr>
          <a:lstStyle/>
          <a:p>
            <a:pPr lvl="0" algn="just"/>
            <a:r>
              <a:rPr lang="it-IT"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1852</a:t>
            </a:r>
          </a:p>
          <a:p>
            <a:pPr lvl="0" algn="just"/>
            <a:r>
              <a:rPr lang="it-IT" sz="1800" dirty="0">
                <a:effectLst/>
                <a:latin typeface="Calibri" panose="020F0502020204030204" pitchFamily="34" charset="0"/>
                <a:ea typeface="Times New Roman" panose="02020603050405020304" pitchFamily="18" charset="0"/>
                <a:cs typeface="Calibri" panose="020F0502020204030204" pitchFamily="34" charset="0"/>
              </a:rPr>
              <a:t> </a:t>
            </a:r>
            <a:r>
              <a:rPr lang="it-IT" dirty="0">
                <a:latin typeface="Calibri" panose="020F0502020204030204" pitchFamily="34" charset="0"/>
                <a:ea typeface="Times New Roman" panose="02020603050405020304" pitchFamily="18" charset="0"/>
                <a:cs typeface="Times New Roman" panose="02020603050405020304" pitchFamily="18" charset="0"/>
              </a:rPr>
              <a:t>(</a:t>
            </a:r>
            <a:r>
              <a:rPr lang="it-IT" sz="1800" dirty="0">
                <a:effectLst/>
                <a:latin typeface="Calibri" panose="020F0502020204030204" pitchFamily="34" charset="0"/>
                <a:ea typeface="Times New Roman" panose="02020603050405020304" pitchFamily="18" charset="0"/>
                <a:cs typeface="Times New Roman" panose="02020603050405020304" pitchFamily="18" charset="0"/>
              </a:rPr>
              <a:t>da Belotti e Storia economica)</a:t>
            </a:r>
          </a:p>
          <a:p>
            <a:pPr marL="180340" algn="just"/>
            <a:r>
              <a:rPr lang="it-IT" sz="1800" dirty="0">
                <a:effectLst/>
                <a:latin typeface="Calibri" panose="020F0502020204030204" pitchFamily="34" charset="0"/>
                <a:ea typeface="Calibri" panose="020F0502020204030204" pitchFamily="34" charset="0"/>
                <a:cs typeface="Times New Roman" panose="02020603050405020304" pitchFamily="18" charset="0"/>
              </a:rPr>
              <a:t> “...-secondo i dati della Camera di Commercio a Bergamo non mancavano progressi tecnologici…a Loreto era stato impiantato dalla famiglia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Berizzi</a:t>
            </a:r>
            <a:r>
              <a:rPr lang="it-IT" sz="1800" dirty="0">
                <a:effectLst/>
                <a:latin typeface="Calibri" panose="020F0502020204030204" pitchFamily="34" charset="0"/>
                <a:ea typeface="Calibri" panose="020F0502020204030204" pitchFamily="34" charset="0"/>
                <a:cs typeface="Times New Roman" panose="02020603050405020304" pitchFamily="18" charset="0"/>
              </a:rPr>
              <a:t> un filatoio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Vauncanson</a:t>
            </a:r>
            <a:r>
              <a:rPr lang="it-IT" sz="1800" dirty="0">
                <a:effectLst/>
                <a:latin typeface="Calibri" panose="020F0502020204030204" pitchFamily="34" charset="0"/>
                <a:ea typeface="Calibri" panose="020F0502020204030204" pitchFamily="34" charset="0"/>
                <a:cs typeface="Times New Roman" panose="02020603050405020304" pitchFamily="18" charset="0"/>
              </a:rPr>
              <a:t>, a pianta rettangolare in luogo di quella rotonda tradizionale, con una capacità di produzione di 40.000 libbre annue di filato e l’impiego di 300 addetti: all’esposizione di Vienna del 1845 G.B.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Berizzi</a:t>
            </a:r>
            <a:r>
              <a:rPr lang="it-IT" sz="1800" dirty="0">
                <a:effectLst/>
                <a:latin typeface="Calibri" panose="020F0502020204030204" pitchFamily="34" charset="0"/>
                <a:ea typeface="Calibri" panose="020F0502020204030204" pitchFamily="34" charset="0"/>
                <a:cs typeface="Times New Roman" panose="02020603050405020304" pitchFamily="18" charset="0"/>
              </a:rPr>
              <a:t> venne premiato con la medaglia d’oro per la qualità delle sete presentate.”</a:t>
            </a:r>
          </a:p>
          <a:p>
            <a:pPr marL="180340"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it-IT" sz="1800" dirty="0">
                <a:effectLst/>
                <a:latin typeface="Calibri" panose="020F0502020204030204" pitchFamily="34" charset="0"/>
                <a:ea typeface="Calibri" panose="020F0502020204030204" pitchFamily="34" charset="0"/>
                <a:cs typeface="Times New Roman" panose="02020603050405020304" pitchFamily="18" charset="0"/>
              </a:rPr>
              <a:t>Descrizione del filatoio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Berizzi</a:t>
            </a:r>
            <a:r>
              <a:rPr lang="it-IT" sz="1800" dirty="0">
                <a:effectLst/>
                <a:latin typeface="Calibri" panose="020F0502020204030204" pitchFamily="34" charset="0"/>
                <a:ea typeface="Calibri" panose="020F0502020204030204" pitchFamily="34" charset="0"/>
                <a:cs typeface="Times New Roman" panose="02020603050405020304" pitchFamily="18" charset="0"/>
              </a:rPr>
              <a:t> di Loreto</a:t>
            </a:r>
          </a:p>
          <a:p>
            <a:pPr lvl="0" algn="just"/>
            <a:r>
              <a:rPr lang="it-IT" sz="1800" dirty="0">
                <a:effectLst/>
                <a:latin typeface="Calibri" panose="020F0502020204030204" pitchFamily="34" charset="0"/>
                <a:ea typeface="Calibri" panose="020F0502020204030204" pitchFamily="34" charset="0"/>
                <a:cs typeface="Times New Roman" panose="02020603050405020304" pitchFamily="18" charset="0"/>
              </a:rPr>
              <a:t> “…indicandolo a modello poiché durante la stagione lavorativa l’impianto offriva alloggio a 200 fanciulle, dai 9 ai 13 anni con le loro famiglie, con vantaggio per la moralità e la possibilità di ricevere qualche istruzione.”  </a:t>
            </a:r>
          </a:p>
        </p:txBody>
      </p:sp>
      <p:sp>
        <p:nvSpPr>
          <p:cNvPr id="11" name="CasellaDiTesto 10">
            <a:extLst>
              <a:ext uri="{FF2B5EF4-FFF2-40B4-BE49-F238E27FC236}">
                <a16:creationId xmlns:a16="http://schemas.microsoft.com/office/drawing/2014/main" id="{087B68E5-9160-0F4D-850D-681C39FA5DCC}"/>
              </a:ext>
            </a:extLst>
          </p:cNvPr>
          <p:cNvSpPr txBox="1"/>
          <p:nvPr/>
        </p:nvSpPr>
        <p:spPr>
          <a:xfrm>
            <a:off x="5683169" y="5345155"/>
            <a:ext cx="6094070" cy="1477328"/>
          </a:xfrm>
          <a:prstGeom prst="rect">
            <a:avLst/>
          </a:prstGeom>
          <a:solidFill>
            <a:schemeClr val="bg2">
              <a:lumMod val="90000"/>
            </a:schemeClr>
          </a:solidFill>
        </p:spPr>
        <p:txBody>
          <a:bodyPr wrap="square">
            <a:spAutoFit/>
          </a:bodyPr>
          <a:lstStyle/>
          <a:p>
            <a:pPr lvl="0" algn="just"/>
            <a:r>
              <a:rPr lang="it-IT"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1857</a:t>
            </a:r>
            <a:r>
              <a:rPr lang="it-IT" sz="1800" dirty="0">
                <a:effectLst/>
                <a:latin typeface="Calibri" panose="020F0502020204030204" pitchFamily="34" charset="0"/>
                <a:ea typeface="Times New Roman" panose="02020603050405020304" pitchFamily="18" charset="0"/>
                <a:cs typeface="Calibri" panose="020F0502020204030204" pitchFamily="34" charset="0"/>
              </a:rPr>
              <a:t> – scalo ferroviario</a:t>
            </a:r>
          </a:p>
          <a:p>
            <a:pPr lvl="0"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it-IT"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1862</a:t>
            </a:r>
            <a:r>
              <a:rPr lang="it-IT" sz="1800" dirty="0">
                <a:effectLst/>
                <a:latin typeface="Calibri" panose="020F0502020204030204" pitchFamily="34" charset="0"/>
                <a:ea typeface="Calibri" panose="020F0502020204030204" pitchFamily="34" charset="0"/>
                <a:cs typeface="Times New Roman" panose="02020603050405020304" pitchFamily="18" charset="0"/>
              </a:rPr>
              <a:t> – </a:t>
            </a:r>
            <a:r>
              <a:rPr lang="it-IT"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il tronco ferroviario Bergamo - Lecco crea un danno irreversibile al bosco della Trucca e definisce un preciso confine al territorio di Loreto</a:t>
            </a:r>
          </a:p>
        </p:txBody>
      </p:sp>
      <p:pic>
        <p:nvPicPr>
          <p:cNvPr id="3073" name="Picture 1" descr="page56image55804240">
            <a:extLst>
              <a:ext uri="{FF2B5EF4-FFF2-40B4-BE49-F238E27FC236}">
                <a16:creationId xmlns:a16="http://schemas.microsoft.com/office/drawing/2014/main" id="{92EF5B86-E3B7-3442-F3A8-86B954E7A9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0524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AB84587-954D-4843-924F-B434D726C035}"/>
              </a:ext>
            </a:extLst>
          </p:cNvPr>
          <p:cNvPicPr>
            <a:picLocks noChangeAspect="1"/>
          </p:cNvPicPr>
          <p:nvPr/>
        </p:nvPicPr>
        <p:blipFill>
          <a:blip r:embed="rId2"/>
          <a:stretch>
            <a:fillRect/>
          </a:stretch>
        </p:blipFill>
        <p:spPr>
          <a:xfrm>
            <a:off x="234224" y="0"/>
            <a:ext cx="7099300" cy="3937000"/>
          </a:xfrm>
          <a:prstGeom prst="rect">
            <a:avLst/>
          </a:prstGeom>
        </p:spPr>
      </p:pic>
      <p:sp>
        <p:nvSpPr>
          <p:cNvPr id="4" name="CasellaDiTesto 3">
            <a:extLst>
              <a:ext uri="{FF2B5EF4-FFF2-40B4-BE49-F238E27FC236}">
                <a16:creationId xmlns:a16="http://schemas.microsoft.com/office/drawing/2014/main" id="{E46F45D7-A9F7-0343-9926-9636B2C2EB23}"/>
              </a:ext>
            </a:extLst>
          </p:cNvPr>
          <p:cNvSpPr txBox="1"/>
          <p:nvPr/>
        </p:nvSpPr>
        <p:spPr>
          <a:xfrm>
            <a:off x="3046911" y="3937000"/>
            <a:ext cx="7547065" cy="2031325"/>
          </a:xfrm>
          <a:prstGeom prst="rect">
            <a:avLst/>
          </a:prstGeom>
          <a:noFill/>
        </p:spPr>
        <p:txBody>
          <a:bodyPr wrap="square">
            <a:spAutoFit/>
          </a:bodyPr>
          <a:lstStyle/>
          <a:p>
            <a:pPr marL="342900" lvl="0" indent="-342900" algn="just">
              <a:buFont typeface="Cambria" panose="02040503050406030204" pitchFamily="18" charset="0"/>
              <a:buChar char="-"/>
            </a:pPr>
            <a:r>
              <a:rPr lang="it-IT" sz="18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1918 – 21 gennaio</a:t>
            </a:r>
          </a:p>
          <a:p>
            <a:pPr marL="342900" lvl="0" indent="-342900" algn="just">
              <a:buFont typeface="Cambria" panose="02040503050406030204" pitchFamily="18" charset="0"/>
              <a:buChar char="-"/>
            </a:pPr>
            <a:r>
              <a:rPr lang="it-IT" sz="18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il parroco Achille Ballini dichiara “…le condizioni meschinissime del beneficio di Loreto (dove tutto compreso – beneficio, incerti, elemosine di messe – non raggiungono £ 2.300 all’anno)…”  (in richiesta di dispensa (concessa dal vescovo Merelli dall’applicazione delle messe pro </a:t>
            </a:r>
            <a:r>
              <a:rPr lang="it-IT" sz="1800" dirty="0" err="1">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populo</a:t>
            </a:r>
            <a:r>
              <a:rPr lang="it-IT" sz="18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nei giorni delle feste </a:t>
            </a:r>
            <a:r>
              <a:rPr lang="it-IT" sz="1800" dirty="0" err="1">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sopresse</a:t>
            </a:r>
            <a:r>
              <a:rPr lang="it-IT" sz="18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a:t>
            </a:r>
            <a:endParaRPr lang="it-IT" sz="1800" dirty="0">
              <a:effectLst/>
              <a:latin typeface="Calibri" panose="020F0502020204030204" pitchFamily="34" charset="0"/>
              <a:ea typeface="Times New Roman" panose="02020603050405020304" pitchFamily="18" charset="0"/>
              <a:cs typeface="Times New Roman" panose="02020603050405020304" pitchFamily="18" charset="0"/>
            </a:endParaRPr>
          </a:p>
          <a:p>
            <a:pPr indent="90170" algn="just"/>
            <a:r>
              <a:rPr lang="it-IT" sz="1800" dirty="0">
                <a:effectLst/>
                <a:latin typeface="Calibri" panose="020F0502020204030204" pitchFamily="34" charset="0"/>
                <a:ea typeface="Calibri" panose="020F0502020204030204" pitchFamily="34" charset="0"/>
                <a:cs typeface="Calibri" panose="020F0502020204030204" pitchFamily="34" charset="0"/>
              </a:rPr>
              <a:t> </a:t>
            </a:r>
            <a:endParaRPr lang="it-IT" dirty="0"/>
          </a:p>
        </p:txBody>
      </p:sp>
    </p:spTree>
    <p:extLst>
      <p:ext uri="{BB962C8B-B14F-4D97-AF65-F5344CB8AC3E}">
        <p14:creationId xmlns:p14="http://schemas.microsoft.com/office/powerpoint/2010/main" val="41706669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363135A0-5998-F047-987E-2231233E7777}"/>
              </a:ext>
            </a:extLst>
          </p:cNvPr>
          <p:cNvSpPr txBox="1"/>
          <p:nvPr/>
        </p:nvSpPr>
        <p:spPr>
          <a:xfrm>
            <a:off x="560832" y="329184"/>
            <a:ext cx="6009302" cy="3139321"/>
          </a:xfrm>
          <a:prstGeom prst="rect">
            <a:avLst/>
          </a:prstGeom>
          <a:noFill/>
        </p:spPr>
        <p:txBody>
          <a:bodyPr wrap="square" rtlCol="0">
            <a:spAutoFit/>
          </a:bodyPr>
          <a:lstStyle/>
          <a:p>
            <a:pPr algn="just"/>
            <a:r>
              <a:rPr lang="it-IT" sz="1800" b="1" dirty="0">
                <a:effectLst/>
                <a:latin typeface="Arial" panose="020B0604020202020204" pitchFamily="34" charset="0"/>
                <a:ea typeface="MS Mincho" panose="02020609040205080304" pitchFamily="49" charset="-128"/>
                <a:cs typeface="Times New Roman" panose="02020603050405020304" pitchFamily="18" charset="0"/>
              </a:rPr>
              <a:t>1863</a:t>
            </a:r>
            <a:endParaRPr lang="it-IT" sz="1800" dirty="0">
              <a:effectLst/>
              <a:latin typeface="Cambria" panose="02040503050406030204" pitchFamily="18" charset="0"/>
              <a:ea typeface="MS Mincho" panose="02020609040205080304" pitchFamily="49" charset="-128"/>
              <a:cs typeface="Times New Roman" panose="02020603050405020304" pitchFamily="18" charset="0"/>
            </a:endParaRP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La nuova parrocchia di Loreto include la vicinia </a:t>
            </a: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di Santa Lucia vecchia con tutte le connesse pertinenze. </a:t>
            </a:r>
            <a:endParaRPr lang="it-IT" sz="1800" dirty="0">
              <a:effectLst/>
              <a:latin typeface="Cambria" panose="02040503050406030204" pitchFamily="18" charset="0"/>
              <a:ea typeface="MS Mincho" panose="02020609040205080304" pitchFamily="49" charset="-128"/>
              <a:cs typeface="Times New Roman" panose="02020603050405020304" pitchFamily="18" charset="0"/>
            </a:endParaRP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Il lascito Ghirardelli finisce nelle proprietà </a:t>
            </a: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dell’Opera Pia </a:t>
            </a:r>
            <a:r>
              <a:rPr lang="it-IT" sz="1800" dirty="0" err="1">
                <a:effectLst/>
                <a:latin typeface="Arial" panose="020B0604020202020204" pitchFamily="34" charset="0"/>
                <a:ea typeface="MS Mincho" panose="02020609040205080304" pitchFamily="49" charset="-128"/>
                <a:cs typeface="Times New Roman" panose="02020603050405020304" pitchFamily="18" charset="0"/>
              </a:rPr>
              <a:t>Azzanelli</a:t>
            </a:r>
            <a:r>
              <a:rPr lang="it-IT" sz="1800" dirty="0">
                <a:effectLst/>
                <a:latin typeface="Arial" panose="020B0604020202020204" pitchFamily="34" charset="0"/>
                <a:ea typeface="MS Mincho" panose="02020609040205080304" pitchFamily="49" charset="-128"/>
                <a:cs typeface="Times New Roman" panose="02020603050405020304" pitchFamily="18" charset="0"/>
              </a:rPr>
              <a:t> </a:t>
            </a:r>
            <a:r>
              <a:rPr lang="it-IT" sz="1800" dirty="0" err="1">
                <a:effectLst/>
                <a:latin typeface="Arial" panose="020B0604020202020204" pitchFamily="34" charset="0"/>
                <a:ea typeface="MS Mincho" panose="02020609040205080304" pitchFamily="49" charset="-128"/>
                <a:cs typeface="Times New Roman" panose="02020603050405020304" pitchFamily="18" charset="0"/>
              </a:rPr>
              <a:t>Cedrelli</a:t>
            </a:r>
            <a:endParaRPr lang="it-IT" sz="1800" dirty="0">
              <a:effectLst/>
              <a:latin typeface="Arial" panose="020B0604020202020204" pitchFamily="34" charset="0"/>
              <a:ea typeface="MS Mincho" panose="02020609040205080304" pitchFamily="49" charset="-128"/>
              <a:cs typeface="Times New Roman" panose="02020603050405020304" pitchFamily="18" charset="0"/>
            </a:endParaRP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 e la chiesa diventa di patronato della stessa Opera.</a:t>
            </a:r>
            <a:endParaRPr lang="it-IT" sz="1800" dirty="0">
              <a:effectLst/>
              <a:latin typeface="Cambria" panose="02040503050406030204" pitchFamily="18" charset="0"/>
              <a:ea typeface="MS Mincho" panose="02020609040205080304" pitchFamily="49" charset="-128"/>
              <a:cs typeface="Times New Roman" panose="02020603050405020304" pitchFamily="18" charset="0"/>
            </a:endParaRP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 </a:t>
            </a:r>
            <a:endParaRPr lang="it-IT" sz="1800" dirty="0">
              <a:effectLst/>
              <a:latin typeface="Cambria" panose="02040503050406030204" pitchFamily="18" charset="0"/>
              <a:ea typeface="MS Mincho" panose="02020609040205080304" pitchFamily="49" charset="-128"/>
              <a:cs typeface="Times New Roman" panose="02020603050405020304" pitchFamily="18" charset="0"/>
            </a:endParaRPr>
          </a:p>
          <a:p>
            <a:pPr algn="just"/>
            <a:r>
              <a:rPr lang="it-IT" sz="1800" b="1" dirty="0">
                <a:effectLst/>
                <a:latin typeface="Arial" panose="020B0604020202020204" pitchFamily="34" charset="0"/>
                <a:ea typeface="MS Mincho" panose="02020609040205080304" pitchFamily="49" charset="-128"/>
                <a:cs typeface="Times New Roman" panose="02020603050405020304" pitchFamily="18" charset="0"/>
              </a:rPr>
              <a:t>1901</a:t>
            </a:r>
            <a:endParaRPr lang="it-IT"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it-IT" sz="1800" dirty="0">
                <a:effectLst/>
                <a:latin typeface="Arial" panose="020B0604020202020204" pitchFamily="34" charset="0"/>
                <a:ea typeface="MS Mincho" panose="02020609040205080304" pitchFamily="49" charset="-128"/>
              </a:rPr>
              <a:t> Con la demolizione delle </a:t>
            </a:r>
            <a:r>
              <a:rPr lang="it-IT" sz="1800" dirty="0" err="1">
                <a:effectLst/>
                <a:latin typeface="Arial" panose="020B0604020202020204" pitchFamily="34" charset="0"/>
                <a:ea typeface="MS Mincho" panose="02020609040205080304" pitchFamily="49" charset="-128"/>
              </a:rPr>
              <a:t>Muraine</a:t>
            </a:r>
            <a:endParaRPr lang="it-IT" sz="1800" dirty="0">
              <a:effectLst/>
              <a:latin typeface="Arial" panose="020B0604020202020204" pitchFamily="34" charset="0"/>
              <a:ea typeface="MS Mincho" panose="02020609040205080304" pitchFamily="49" charset="-128"/>
            </a:endParaRPr>
          </a:p>
          <a:p>
            <a:r>
              <a:rPr lang="it-IT" sz="1800" dirty="0">
                <a:effectLst/>
                <a:latin typeface="Arial" panose="020B0604020202020204" pitchFamily="34" charset="0"/>
                <a:ea typeface="MS Mincho" panose="02020609040205080304" pitchFamily="49" charset="-128"/>
              </a:rPr>
              <a:t> la conca intorno alla chiesa di Santa Lucia </a:t>
            </a:r>
          </a:p>
          <a:p>
            <a:r>
              <a:rPr lang="it-IT" sz="1800" dirty="0">
                <a:effectLst/>
                <a:latin typeface="Arial" panose="020B0604020202020204" pitchFamily="34" charset="0"/>
                <a:ea typeface="MS Mincho" panose="02020609040205080304" pitchFamily="49" charset="-128"/>
              </a:rPr>
              <a:t>perde il suo isolamento; </a:t>
            </a:r>
            <a:endParaRPr lang="it-IT" dirty="0"/>
          </a:p>
        </p:txBody>
      </p:sp>
      <p:pic>
        <p:nvPicPr>
          <p:cNvPr id="5" name="Immagine 4">
            <a:extLst>
              <a:ext uri="{FF2B5EF4-FFF2-40B4-BE49-F238E27FC236}">
                <a16:creationId xmlns:a16="http://schemas.microsoft.com/office/drawing/2014/main" id="{78EEB15B-91EC-204B-B16A-E0919F1960E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350423" y="1390897"/>
            <a:ext cx="3690620" cy="3782695"/>
          </a:xfrm>
          <a:prstGeom prst="rect">
            <a:avLst/>
          </a:prstGeom>
          <a:noFill/>
          <a:ln>
            <a:noFill/>
          </a:ln>
        </p:spPr>
      </p:pic>
      <p:sp>
        <p:nvSpPr>
          <p:cNvPr id="6" name="CasellaDiTesto 5">
            <a:extLst>
              <a:ext uri="{FF2B5EF4-FFF2-40B4-BE49-F238E27FC236}">
                <a16:creationId xmlns:a16="http://schemas.microsoft.com/office/drawing/2014/main" id="{24BC4E21-DBB6-6E43-B72E-1B7E1C7ED4BD}"/>
              </a:ext>
            </a:extLst>
          </p:cNvPr>
          <p:cNvSpPr txBox="1"/>
          <p:nvPr/>
        </p:nvSpPr>
        <p:spPr>
          <a:xfrm>
            <a:off x="560832" y="4019430"/>
            <a:ext cx="4336527" cy="2308324"/>
          </a:xfrm>
          <a:prstGeom prst="rect">
            <a:avLst/>
          </a:prstGeom>
          <a:noFill/>
        </p:spPr>
        <p:txBody>
          <a:bodyPr wrap="square" rtlCol="0">
            <a:spAutoFit/>
          </a:bodyPr>
          <a:lstStyle/>
          <a:p>
            <a:pPr algn="just"/>
            <a:r>
              <a:rPr lang="it-IT" sz="1800" b="1" dirty="0">
                <a:effectLst/>
                <a:latin typeface="Arial" panose="020B0604020202020204" pitchFamily="34" charset="0"/>
                <a:ea typeface="MS Mincho" panose="02020609040205080304" pitchFamily="49" charset="-128"/>
                <a:cs typeface="Times New Roman" panose="02020603050405020304" pitchFamily="18" charset="0"/>
              </a:rPr>
              <a:t>1902</a:t>
            </a:r>
            <a:endParaRPr lang="it-IT"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it-IT" sz="1800" dirty="0">
                <a:effectLst/>
                <a:latin typeface="Arial" panose="020B0604020202020204" pitchFamily="34" charset="0"/>
                <a:ea typeface="MS Mincho" panose="02020609040205080304" pitchFamily="49" charset="-128"/>
              </a:rPr>
              <a:t>La chiesa di santa Lucia passa a privati; la famiglia </a:t>
            </a:r>
            <a:r>
              <a:rPr lang="it-IT" sz="1800" dirty="0" err="1">
                <a:effectLst/>
                <a:latin typeface="Arial" panose="020B0604020202020204" pitchFamily="34" charset="0"/>
                <a:ea typeface="MS Mincho" panose="02020609040205080304" pitchFamily="49" charset="-128"/>
              </a:rPr>
              <a:t>Migliorini</a:t>
            </a:r>
            <a:r>
              <a:rPr lang="it-IT" sz="1800" dirty="0">
                <a:effectLst/>
                <a:latin typeface="Arial" panose="020B0604020202020204" pitchFamily="34" charset="0"/>
                <a:ea typeface="MS Mincho" panose="02020609040205080304" pitchFamily="49" charset="-128"/>
              </a:rPr>
              <a:t> Carminati</a:t>
            </a:r>
          </a:p>
          <a:p>
            <a:r>
              <a:rPr lang="it-IT" sz="1800" dirty="0">
                <a:effectLst/>
                <a:latin typeface="Arial" panose="020B0604020202020204" pitchFamily="34" charset="0"/>
                <a:ea typeface="MS Mincho" panose="02020609040205080304" pitchFamily="49" charset="-128"/>
              </a:rPr>
              <a:t> compera le Ortaglie del Paradiso, </a:t>
            </a:r>
          </a:p>
          <a:p>
            <a:r>
              <a:rPr lang="it-IT" sz="1800" dirty="0">
                <a:effectLst/>
                <a:latin typeface="Arial" panose="020B0604020202020204" pitchFamily="34" charset="0"/>
                <a:ea typeface="MS Mincho" panose="02020609040205080304" pitchFamily="49" charset="-128"/>
              </a:rPr>
              <a:t>comprensive della chiesa e degli annessi fabbricati, </a:t>
            </a:r>
          </a:p>
          <a:p>
            <a:r>
              <a:rPr lang="it-IT" sz="1800" dirty="0">
                <a:effectLst/>
                <a:latin typeface="Arial" panose="020B0604020202020204" pitchFamily="34" charset="0"/>
                <a:ea typeface="MS Mincho" panose="02020609040205080304" pitchFamily="49" charset="-128"/>
              </a:rPr>
              <a:t>con l’intenzione d’istituirvi un Orfanatrofio</a:t>
            </a:r>
            <a:r>
              <a:rPr lang="it-IT" dirty="0">
                <a:effectLst/>
              </a:rPr>
              <a:t> </a:t>
            </a:r>
            <a:endParaRPr lang="it-IT" dirty="0"/>
          </a:p>
        </p:txBody>
      </p:sp>
      <p:pic>
        <p:nvPicPr>
          <p:cNvPr id="2049" name="Picture 1" descr="page58image55816560">
            <a:extLst>
              <a:ext uri="{FF2B5EF4-FFF2-40B4-BE49-F238E27FC236}">
                <a16:creationId xmlns:a16="http://schemas.microsoft.com/office/drawing/2014/main" id="{E120E0D7-0F9B-7B00-0068-F979ABC2CA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18903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353EE27A-536B-744C-8596-FB36B1BA6D0A}"/>
              </a:ext>
            </a:extLst>
          </p:cNvPr>
          <p:cNvSpPr txBox="1"/>
          <p:nvPr/>
        </p:nvSpPr>
        <p:spPr>
          <a:xfrm>
            <a:off x="195943" y="705394"/>
            <a:ext cx="6570616" cy="5078313"/>
          </a:xfrm>
          <a:prstGeom prst="rect">
            <a:avLst/>
          </a:prstGeom>
          <a:noFill/>
        </p:spPr>
        <p:txBody>
          <a:bodyPr wrap="square">
            <a:spAutoFit/>
          </a:bodyPr>
          <a:lstStyle/>
          <a:p>
            <a:pPr lvl="0" algn="just"/>
            <a:r>
              <a:rPr lang="it-IT"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1921</a:t>
            </a:r>
            <a:r>
              <a:rPr lang="it-IT" sz="1800" dirty="0">
                <a:effectLst/>
                <a:latin typeface="Calibri" panose="020F0502020204030204" pitchFamily="34" charset="0"/>
                <a:ea typeface="Calibri" panose="020F0502020204030204" pitchFamily="34" charset="0"/>
                <a:cs typeface="Times New Roman" panose="02020603050405020304" pitchFamily="18" charset="0"/>
              </a:rPr>
              <a:t> – Terzo centenario della fondazione del Santuario di Loreto – Costituzione nella parrocchia del Comitato di Lauretani per la costruzione dell’oratorio femminile e dell’asilo che sarà La “Virgo Lauretana”</a:t>
            </a:r>
          </a:p>
          <a:p>
            <a:pPr algn="just"/>
            <a:r>
              <a:rPr lang="it-IT" sz="1800" dirty="0">
                <a:effectLst/>
                <a:latin typeface="Calibri" panose="020F0502020204030204" pitchFamily="34" charset="0"/>
                <a:ea typeface="Calibri" panose="020F0502020204030204" pitchFamily="34" charset="0"/>
                <a:cs typeface="Calibri" panose="020F0502020204030204" pitchFamily="34"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it-IT" sz="18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1922/’23 </a:t>
            </a:r>
            <a:r>
              <a:rPr lang="it-IT" sz="1800" dirty="0">
                <a:effectLst/>
                <a:latin typeface="Calibri" panose="020F0502020204030204" pitchFamily="34" charset="0"/>
                <a:ea typeface="Calibri" panose="020F0502020204030204" pitchFamily="34" charset="0"/>
                <a:cs typeface="Calibri" panose="020F0502020204030204" pitchFamily="34" charset="0"/>
              </a:rPr>
              <a:t>– Case popolari Loreto</a:t>
            </a:r>
          </a:p>
          <a:p>
            <a:pPr lvl="0"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r>
              <a:rPr lang="it-IT" sz="1800" dirty="0">
                <a:effectLst/>
                <a:latin typeface="Calibri" panose="020F0502020204030204" pitchFamily="34" charset="0"/>
                <a:ea typeface="Calibri" panose="020F0502020204030204" pitchFamily="34" charset="0"/>
                <a:cs typeface="Calibri" panose="020F0502020204030204" pitchFamily="34" charset="0"/>
              </a:rPr>
              <a:t>…ad ovest di via Palme il vecchio (aperta nell’anno 1895) presso la rimessa dei tram vengono aperte le vie Scuri, </a:t>
            </a:r>
            <a:r>
              <a:rPr lang="it-IT" sz="1800" dirty="0" err="1">
                <a:effectLst/>
                <a:latin typeface="Calibri" panose="020F0502020204030204" pitchFamily="34" charset="0"/>
                <a:ea typeface="Calibri" panose="020F0502020204030204" pitchFamily="34" charset="0"/>
                <a:cs typeface="Calibri" panose="020F0502020204030204" pitchFamily="34" charset="0"/>
              </a:rPr>
              <a:t>Cariani</a:t>
            </a:r>
            <a:r>
              <a:rPr lang="it-IT" sz="1800" dirty="0">
                <a:effectLst/>
                <a:latin typeface="Calibri" panose="020F0502020204030204" pitchFamily="34" charset="0"/>
                <a:ea typeface="Calibri" panose="020F0502020204030204" pitchFamily="34" charset="0"/>
                <a:cs typeface="Calibri" panose="020F0502020204030204" pitchFamily="34" charset="0"/>
              </a:rPr>
              <a:t>, Ronzoni, </a:t>
            </a:r>
            <a:r>
              <a:rPr lang="it-IT" sz="1800" dirty="0" err="1">
                <a:effectLst/>
                <a:latin typeface="Calibri" panose="020F0502020204030204" pitchFamily="34" charset="0"/>
                <a:ea typeface="Calibri" panose="020F0502020204030204" pitchFamily="34" charset="0"/>
                <a:cs typeface="Calibri" panose="020F0502020204030204" pitchFamily="34" charset="0"/>
              </a:rPr>
              <a:t>Zendrini</a:t>
            </a:r>
            <a:r>
              <a:rPr lang="it-IT" sz="1800" dirty="0">
                <a:effectLst/>
                <a:latin typeface="Calibri" panose="020F0502020204030204" pitchFamily="34" charset="0"/>
                <a:ea typeface="Calibri" panose="020F0502020204030204" pitchFamily="34" charset="0"/>
                <a:cs typeface="Calibri" panose="020F0502020204030204" pitchFamily="34" charset="0"/>
              </a:rPr>
              <a:t>, Ceresa, Michelangelo da Caravaggio</a:t>
            </a:r>
            <a:r>
              <a:rPr lang="it-IT" sz="1800" dirty="0">
                <a:effectLst/>
                <a:latin typeface="Calibri" panose="020F0502020204030204" pitchFamily="34" charset="0"/>
                <a:ea typeface="Times New Roman" panose="02020603050405020304" pitchFamily="18" charset="0"/>
                <a:cs typeface="Calibri" panose="020F0502020204030204" pitchFamily="34" charset="0"/>
              </a:rPr>
              <a:t> – si tracciano vie per rimediare </a:t>
            </a:r>
            <a:r>
              <a:rPr lang="it-IT" sz="18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case sorte a caso </a:t>
            </a:r>
            <a:r>
              <a:rPr lang="it-IT" sz="1800" dirty="0">
                <a:effectLst/>
                <a:latin typeface="Calibri" panose="020F0502020204030204" pitchFamily="34" charset="0"/>
                <a:ea typeface="Times New Roman" panose="02020603050405020304" pitchFamily="18" charset="0"/>
                <a:cs typeface="Calibri" panose="020F0502020204030204" pitchFamily="34" charset="0"/>
              </a:rPr>
              <a:t>(via Legionari, 4 novembre, Diaz) - L’antico tracciato di Santa Lucia Vecchia diventa viale 24 maggio</a:t>
            </a:r>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marL="180340"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it-IT" sz="18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1925</a:t>
            </a:r>
            <a:r>
              <a:rPr lang="it-IT" sz="1800" dirty="0">
                <a:effectLst/>
                <a:latin typeface="Calibri" panose="020F0502020204030204" pitchFamily="34" charset="0"/>
                <a:ea typeface="Calibri" panose="020F0502020204030204" pitchFamily="34" charset="0"/>
                <a:cs typeface="Calibri" panose="020F0502020204030204" pitchFamily="34" charset="0"/>
              </a:rPr>
              <a:t> – line tranviaria per Ponte San Pietro</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it-IT" sz="1800" dirty="0">
                <a:effectLst/>
                <a:latin typeface="Calibri" panose="020F0502020204030204" pitchFamily="34" charset="0"/>
                <a:ea typeface="Calibri" panose="020F0502020204030204" pitchFamily="34" charset="0"/>
                <a:cs typeface="Calibri" panose="020F0502020204030204" pitchFamily="34"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it-IT"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1926 </a:t>
            </a:r>
            <a:r>
              <a:rPr lang="it-IT" sz="1800" dirty="0">
                <a:effectLst/>
                <a:latin typeface="Calibri" panose="020F0502020204030204" pitchFamily="34" charset="0"/>
                <a:ea typeface="Times New Roman" panose="02020603050405020304" pitchFamily="18" charset="0"/>
                <a:cs typeface="Calibri" panose="020F0502020204030204" pitchFamily="34" charset="0"/>
              </a:rPr>
              <a:t>– si inizia pensare in termini di Piano Regolatore - si realizzerà solo il risanamento di Città Alta e continua urbanizzazione disordinata su iniziativa privata</a:t>
            </a:r>
            <a:endParaRPr lang="it-IT"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E9398C51-9E1E-7448-A530-8F315C72505B}"/>
              </a:ext>
            </a:extLst>
          </p:cNvPr>
          <p:cNvSpPr txBox="1"/>
          <p:nvPr/>
        </p:nvSpPr>
        <p:spPr>
          <a:xfrm>
            <a:off x="7445829" y="1201782"/>
            <a:ext cx="4153988" cy="4247317"/>
          </a:xfrm>
          <a:prstGeom prst="rect">
            <a:avLst/>
          </a:prstGeom>
          <a:solidFill>
            <a:schemeClr val="accent4">
              <a:lumMod val="20000"/>
              <a:lumOff val="80000"/>
            </a:schemeClr>
          </a:solidFill>
        </p:spPr>
        <p:txBody>
          <a:bodyPr wrap="square">
            <a:spAutoFit/>
          </a:bodyPr>
          <a:lstStyle/>
          <a:p>
            <a:pPr algn="just"/>
            <a:r>
              <a:rPr lang="it-IT" sz="1800" dirty="0">
                <a:effectLst/>
                <a:latin typeface="Calibri" panose="020F0502020204030204" pitchFamily="34" charset="0"/>
                <a:ea typeface="Calibri" panose="020F0502020204030204" pitchFamily="34" charset="0"/>
                <a:cs typeface="Calibri" panose="020F0502020204030204" pitchFamily="34" charset="0"/>
              </a:rPr>
              <a:t>Da ANGELINI “</a:t>
            </a:r>
            <a:r>
              <a:rPr lang="it-IT" sz="1800" b="1" dirty="0">
                <a:effectLst/>
                <a:latin typeface="Calibri" panose="020F0502020204030204" pitchFamily="34" charset="0"/>
                <a:ea typeface="Calibri" panose="020F0502020204030204" pitchFamily="34" charset="0"/>
                <a:cs typeface="Calibri" panose="020F0502020204030204" pitchFamily="34" charset="0"/>
              </a:rPr>
              <a:t>LO SVILUPPO URGANISTICO DI BERGAMO NEI SECOLI” – 1962</a:t>
            </a:r>
          </a:p>
          <a:p>
            <a:pPr algn="just"/>
            <a:endParaRPr lang="it-IT" sz="1800" b="1"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it-IT" sz="1800" dirty="0">
                <a:effectLst/>
                <a:latin typeface="Calibri" panose="020F0502020204030204" pitchFamily="34" charset="0"/>
                <a:ea typeface="Calibri" panose="020F0502020204030204" pitchFamily="34" charset="0"/>
                <a:cs typeface="Calibri" panose="020F0502020204030204" pitchFamily="34" charset="0"/>
              </a:rPr>
              <a:t>1927 – dal Piano del Rotary Rotary</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it-IT" sz="1800" i="1" dirty="0">
                <a:effectLst/>
                <a:latin typeface="Calibri" panose="020F0502020204030204" pitchFamily="34" charset="0"/>
                <a:ea typeface="Calibri" panose="020F0502020204030204" pitchFamily="34" charset="0"/>
                <a:cs typeface="Calibri" panose="020F0502020204030204" pitchFamily="34" charset="0"/>
              </a:rPr>
              <a:t>“Intanto però erano andati sorgendo, quando non erano ancora definiti i nuovi concetti della zonizzazione, molte costruzioni ed opere varie di edilizia affidate all’iniziativa privata senza che il Comune potesse impedire o mutare queste opere sorte senza possibilità di controlli. Si aggrupparono così case formandosi quartieri a Boccaleone o a Loreto, a Redona o presso via </a:t>
            </a:r>
            <a:r>
              <a:rPr lang="it-IT" sz="1800" i="1" dirty="0" err="1">
                <a:effectLst/>
                <a:latin typeface="Calibri" panose="020F0502020204030204" pitchFamily="34" charset="0"/>
                <a:ea typeface="Calibri" panose="020F0502020204030204" pitchFamily="34" charset="0"/>
                <a:cs typeface="Calibri" panose="020F0502020204030204" pitchFamily="34" charset="0"/>
              </a:rPr>
              <a:t>Berlendis</a:t>
            </a:r>
            <a:r>
              <a:rPr lang="it-IT" sz="1800" i="1" dirty="0">
                <a:effectLst/>
                <a:latin typeface="Calibri" panose="020F0502020204030204" pitchFamily="34" charset="0"/>
                <a:ea typeface="Calibri" panose="020F0502020204030204" pitchFamily="34" charset="0"/>
                <a:cs typeface="Calibri" panose="020F0502020204030204" pitchFamily="34" charset="0"/>
              </a:rPr>
              <a:t>, a lato della provinciale per la Valle Brembana.”</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76863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8AAFB615-32F5-7F48-897F-E71905D9917A}"/>
              </a:ext>
            </a:extLst>
          </p:cNvPr>
          <p:cNvSpPr txBox="1"/>
          <p:nvPr/>
        </p:nvSpPr>
        <p:spPr>
          <a:xfrm>
            <a:off x="471488" y="2050868"/>
            <a:ext cx="10827883" cy="3046988"/>
          </a:xfrm>
          <a:prstGeom prst="rect">
            <a:avLst/>
          </a:prstGeom>
          <a:noFill/>
        </p:spPr>
        <p:txBody>
          <a:bodyPr wrap="square">
            <a:spAutoFit/>
          </a:bodyPr>
          <a:lstStyle/>
          <a:p>
            <a:pPr marL="342900" lvl="0" indent="-342900" algn="just">
              <a:buFont typeface="Cambria" panose="02040503050406030204" pitchFamily="18" charset="0"/>
              <a:buChar char="-"/>
            </a:pPr>
            <a:r>
              <a:rPr lang="it-IT" sz="2400" dirty="0">
                <a:effectLst/>
                <a:latin typeface="Calibri" panose="020F0502020204030204" pitchFamily="34" charset="0"/>
                <a:ea typeface="Times New Roman" panose="02020603050405020304" pitchFamily="18" charset="0"/>
                <a:cs typeface="Calibri" panose="020F0502020204030204" pitchFamily="34" charset="0"/>
              </a:rPr>
              <a:t>1946 – 10 dicembre - Il parroco don Carlo Ronzoni (nato a Villa d’Almé il 28 luglio 1871 – ordinato nel 1895 a Venezia dal cardinale Giuseppe Sarto – parroco a Loreto dal 1921 (prima  al Tempio dei Caduti a </a:t>
            </a:r>
            <a:r>
              <a:rPr lang="it-IT" sz="2400" dirty="0" err="1">
                <a:effectLst/>
                <a:latin typeface="Calibri" panose="020F0502020204030204" pitchFamily="34" charset="0"/>
                <a:ea typeface="Times New Roman" panose="02020603050405020304" pitchFamily="18" charset="0"/>
                <a:cs typeface="Calibri" panose="020F0502020204030204" pitchFamily="34" charset="0"/>
              </a:rPr>
              <a:t>Sudorno</a:t>
            </a:r>
            <a:r>
              <a:rPr lang="it-IT" sz="2400" dirty="0">
                <a:effectLst/>
                <a:latin typeface="Calibri" panose="020F0502020204030204" pitchFamily="34" charset="0"/>
                <a:ea typeface="Times New Roman" panose="02020603050405020304" pitchFamily="18" charset="0"/>
                <a:cs typeface="Calibri" panose="020F0502020204030204" pitchFamily="34" charset="0"/>
              </a:rPr>
              <a:t>) invia in Curia al Vicario Generale promemoria di 16 pagine dattiloscritte.</a:t>
            </a:r>
          </a:p>
          <a:p>
            <a:pPr marL="342900" lvl="0" indent="-342900" algn="just">
              <a:buFont typeface="Cambria" panose="02040503050406030204" pitchFamily="18" charset="0"/>
              <a:buChar char="-"/>
            </a:pPr>
            <a:endParaRPr lang="it-IT"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Cambria" panose="02040503050406030204" pitchFamily="18" charset="0"/>
              <a:buChar char="-"/>
            </a:pPr>
            <a:r>
              <a:rPr lang="it-IT" sz="2400" dirty="0">
                <a:effectLst/>
                <a:latin typeface="Calibri" panose="020F0502020204030204" pitchFamily="34" charset="0"/>
                <a:ea typeface="Times New Roman" panose="02020603050405020304" pitchFamily="18" charset="0"/>
                <a:cs typeface="Calibri" panose="020F0502020204030204" pitchFamily="34" charset="0"/>
              </a:rPr>
              <a:t>“…</a:t>
            </a:r>
            <a:r>
              <a:rPr lang="it-IT" sz="24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in tempi instabili e insicuri</a:t>
            </a:r>
            <a:r>
              <a:rPr lang="it-IT" sz="2400" dirty="0">
                <a:effectLst/>
                <a:latin typeface="Calibri" panose="020F0502020204030204" pitchFamily="34" charset="0"/>
                <a:ea typeface="Times New Roman" panose="02020603050405020304" pitchFamily="18" charset="0"/>
                <a:cs typeface="Calibri" panose="020F0502020204030204" pitchFamily="34" charset="0"/>
              </a:rPr>
              <a:t>…” riepiloga le vicende tribolate relative alla costruzione di nuova chiesa parrocchiale tra il </a:t>
            </a:r>
            <a:r>
              <a:rPr lang="it-IT" sz="24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1925 e il 1946</a:t>
            </a:r>
            <a:r>
              <a:rPr lang="it-IT" sz="2400" dirty="0">
                <a:effectLst/>
                <a:latin typeface="Calibri" panose="020F0502020204030204" pitchFamily="34" charset="0"/>
                <a:ea typeface="Times New Roman" panose="02020603050405020304" pitchFamily="18" charset="0"/>
                <a:cs typeface="Calibri" panose="020F0502020204030204" pitchFamily="34" charset="0"/>
              </a:rPr>
              <a:t>, data a continua crescita di popolazione nel quartiere </a:t>
            </a:r>
            <a:endParaRPr lang="it-IT"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CasellaDiTesto 3">
            <a:extLst>
              <a:ext uri="{FF2B5EF4-FFF2-40B4-BE49-F238E27FC236}">
                <a16:creationId xmlns:a16="http://schemas.microsoft.com/office/drawing/2014/main" id="{85F94CE9-912B-4140-B2DE-895F8DEC55E6}"/>
              </a:ext>
            </a:extLst>
          </p:cNvPr>
          <p:cNvSpPr txBox="1"/>
          <p:nvPr/>
        </p:nvSpPr>
        <p:spPr>
          <a:xfrm>
            <a:off x="2129246" y="796833"/>
            <a:ext cx="7289073" cy="523220"/>
          </a:xfrm>
          <a:prstGeom prst="rect">
            <a:avLst/>
          </a:prstGeom>
          <a:solidFill>
            <a:schemeClr val="accent4"/>
          </a:solidFill>
        </p:spPr>
        <p:txBody>
          <a:bodyPr wrap="square" rtlCol="0">
            <a:spAutoFit/>
          </a:bodyPr>
          <a:lstStyle/>
          <a:p>
            <a:r>
              <a:rPr lang="it-IT" sz="2800" dirty="0"/>
              <a:t>Un documento per ricostruire 25 anni di storia</a:t>
            </a:r>
          </a:p>
        </p:txBody>
      </p:sp>
    </p:spTree>
    <p:extLst>
      <p:ext uri="{BB962C8B-B14F-4D97-AF65-F5344CB8AC3E}">
        <p14:creationId xmlns:p14="http://schemas.microsoft.com/office/powerpoint/2010/main" val="18764613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41756099-2DC5-A74F-B841-72C11C3D53F3}"/>
              </a:ext>
            </a:extLst>
          </p:cNvPr>
          <p:cNvSpPr txBox="1"/>
          <p:nvPr/>
        </p:nvSpPr>
        <p:spPr>
          <a:xfrm>
            <a:off x="402772" y="130629"/>
            <a:ext cx="34885090" cy="5909310"/>
          </a:xfrm>
          <a:prstGeom prst="rect">
            <a:avLst/>
          </a:prstGeom>
          <a:noFill/>
        </p:spPr>
        <p:txBody>
          <a:bodyPr wrap="square" rtlCol="0">
            <a:spAutoFit/>
          </a:bodyPr>
          <a:lstStyle/>
          <a:p>
            <a:r>
              <a:rPr lang="it-IT" b="1" dirty="0"/>
              <a:t>1921</a:t>
            </a:r>
            <a:endParaRPr lang="it-IT" dirty="0"/>
          </a:p>
          <a:p>
            <a:r>
              <a:rPr lang="it-IT" dirty="0" err="1"/>
              <a:t>ll</a:t>
            </a:r>
            <a:r>
              <a:rPr lang="it-IT" dirty="0"/>
              <a:t> parroco di Loreto don Carlo Ronzoni – parroco a Loreto dal 1921 – </a:t>
            </a:r>
          </a:p>
          <a:p>
            <a:r>
              <a:rPr lang="it-IT" dirty="0"/>
              <a:t>da poco insediato propone una </a:t>
            </a:r>
            <a:r>
              <a:rPr lang="it-IT" b="1" dirty="0">
                <a:solidFill>
                  <a:srgbClr val="FF0000"/>
                </a:solidFill>
              </a:rPr>
              <a:t>nuova chiesa parrocchiale</a:t>
            </a:r>
          </a:p>
          <a:p>
            <a:r>
              <a:rPr lang="it-IT" dirty="0"/>
              <a:t>da dedicarsi al Sacro Cuore di Gesù, </a:t>
            </a:r>
          </a:p>
          <a:p>
            <a:r>
              <a:rPr lang="it-IT" dirty="0"/>
              <a:t>Allo scopo l’Istituto Case Popolari mette a disposizione 3 pertiche e mezzo di terreno</a:t>
            </a:r>
          </a:p>
          <a:p>
            <a:r>
              <a:rPr lang="it-IT" b="1" dirty="0">
                <a:solidFill>
                  <a:srgbClr val="FF0000"/>
                </a:solidFill>
              </a:rPr>
              <a:t>presso le nuove case popolari di via 4 novembre</a:t>
            </a:r>
            <a:r>
              <a:rPr lang="it-IT" dirty="0"/>
              <a:t>; altre 4 pertiche attigue vengono offerte dal sig. Luigi </a:t>
            </a:r>
            <a:r>
              <a:rPr lang="it-IT" dirty="0" err="1"/>
              <a:t>Spajani</a:t>
            </a:r>
            <a:r>
              <a:rPr lang="it-IT" dirty="0"/>
              <a:t>.</a:t>
            </a:r>
          </a:p>
          <a:p>
            <a:r>
              <a:rPr lang="it-IT" b="1" dirty="0"/>
              <a:t>1925</a:t>
            </a:r>
            <a:endParaRPr lang="it-IT" dirty="0"/>
          </a:p>
          <a:p>
            <a:r>
              <a:rPr lang="it-IT" b="1" dirty="0"/>
              <a:t>1 maggio </a:t>
            </a:r>
            <a:endParaRPr lang="it-IT" dirty="0"/>
          </a:p>
          <a:p>
            <a:r>
              <a:rPr lang="it-IT" dirty="0"/>
              <a:t>il vescovo Merelli scrive al parroco </a:t>
            </a:r>
            <a:r>
              <a:rPr lang="it-IT" i="1" dirty="0"/>
              <a:t>“…finalmente sta per darsi mano a nuova chiesa presso le case popolari</a:t>
            </a:r>
          </a:p>
          <a:p>
            <a:r>
              <a:rPr lang="it-IT" i="1" dirty="0"/>
              <a:t> </a:t>
            </a:r>
            <a:r>
              <a:rPr lang="it-IT" dirty="0"/>
              <a:t>[via 4 novembre]</a:t>
            </a:r>
            <a:r>
              <a:rPr lang="it-IT" i="1" dirty="0"/>
              <a:t> in posto più centrico</a:t>
            </a:r>
            <a:r>
              <a:rPr lang="it-IT" dirty="0"/>
              <a:t>…»</a:t>
            </a:r>
          </a:p>
          <a:p>
            <a:r>
              <a:rPr lang="it-IT" b="1" dirty="0"/>
              <a:t>8 giugno</a:t>
            </a:r>
            <a:r>
              <a:rPr lang="it-IT" dirty="0"/>
              <a:t> </a:t>
            </a:r>
          </a:p>
          <a:p>
            <a:r>
              <a:rPr lang="it-IT" dirty="0"/>
              <a:t>Sembrano emergere </a:t>
            </a:r>
            <a:r>
              <a:rPr lang="it-IT" dirty="0">
                <a:solidFill>
                  <a:srgbClr val="FF0000"/>
                </a:solidFill>
              </a:rPr>
              <a:t>ostacoli</a:t>
            </a:r>
            <a:r>
              <a:rPr lang="it-IT" dirty="0"/>
              <a:t>: </a:t>
            </a:r>
            <a:r>
              <a:rPr lang="it-IT" i="1" dirty="0"/>
              <a:t>“…alcuni elementi dei </a:t>
            </a:r>
            <a:r>
              <a:rPr lang="it-IT" i="1" dirty="0">
                <a:solidFill>
                  <a:srgbClr val="FF0000"/>
                </a:solidFill>
              </a:rPr>
              <a:t>signori delle vicinie di Santa Lucia</a:t>
            </a:r>
          </a:p>
          <a:p>
            <a:r>
              <a:rPr lang="it-IT" i="1" dirty="0"/>
              <a:t> si mostrano contrari all’ubicazione della nuova chiesa, desiderandola più prossima alle rispettive ville di abitazione.</a:t>
            </a:r>
            <a:r>
              <a:rPr lang="it-IT" dirty="0"/>
              <a:t>” </a:t>
            </a:r>
          </a:p>
          <a:p>
            <a:r>
              <a:rPr lang="it-IT" dirty="0"/>
              <a:t>Viene però evidenziato dal parroco Ronzoni </a:t>
            </a:r>
          </a:p>
          <a:p>
            <a:r>
              <a:rPr lang="it-IT" i="1" dirty="0"/>
              <a:t>“…l’interessamento del nostro Municipio e di benefattori come il sig. Marino Lazzarini e il sig. </a:t>
            </a:r>
            <a:r>
              <a:rPr lang="it-IT" i="1" dirty="0" err="1"/>
              <a:t>Spajani</a:t>
            </a:r>
            <a:r>
              <a:rPr lang="it-IT" i="1" dirty="0"/>
              <a:t>, </a:t>
            </a:r>
          </a:p>
          <a:p>
            <a:r>
              <a:rPr lang="it-IT" i="1" dirty="0"/>
              <a:t>che si offrono si coprire le spese per la terza e la quarta campata del nuovo edificio”.</a:t>
            </a:r>
            <a:endParaRPr lang="it-IT" dirty="0"/>
          </a:p>
          <a:p>
            <a:r>
              <a:rPr lang="it-IT" b="1" dirty="0"/>
              <a:t>1926 </a:t>
            </a:r>
            <a:endParaRPr lang="it-IT" dirty="0"/>
          </a:p>
          <a:p>
            <a:r>
              <a:rPr lang="it-IT" dirty="0"/>
              <a:t>Nonostante la conferma del progetto da parte del canonico </a:t>
            </a:r>
            <a:r>
              <a:rPr lang="it-IT" dirty="0" err="1"/>
              <a:t>Merati</a:t>
            </a:r>
            <a:r>
              <a:rPr lang="it-IT" dirty="0"/>
              <a:t> (11 giugno), </a:t>
            </a:r>
          </a:p>
          <a:p>
            <a:r>
              <a:rPr lang="it-IT" dirty="0">
                <a:solidFill>
                  <a:srgbClr val="FF0000"/>
                </a:solidFill>
              </a:rPr>
              <a:t>la posa della prima pietra, prevista appunto per l’11 giugno festa del Sacro Cuore, </a:t>
            </a:r>
          </a:p>
          <a:p>
            <a:r>
              <a:rPr lang="it-IT" dirty="0">
                <a:solidFill>
                  <a:srgbClr val="FF0000"/>
                </a:solidFill>
              </a:rPr>
              <a:t>viene sospesa. </a:t>
            </a:r>
            <a:r>
              <a:rPr lang="it-IT" dirty="0"/>
              <a:t>I terreni “</a:t>
            </a:r>
            <a:r>
              <a:rPr lang="it-IT" i="1" dirty="0"/>
              <a:t>con quale rincrescimento</a:t>
            </a:r>
            <a:r>
              <a:rPr lang="it-IT" dirty="0"/>
              <a:t>” vengono restituiti ai donatori per un valore,</a:t>
            </a:r>
          </a:p>
          <a:p>
            <a:r>
              <a:rPr lang="it-IT" dirty="0"/>
              <a:t> come stimato da don Ronzoni, pari a Lire 156.840.</a:t>
            </a:r>
          </a:p>
        </p:txBody>
      </p:sp>
    </p:spTree>
    <p:extLst>
      <p:ext uri="{BB962C8B-B14F-4D97-AF65-F5344CB8AC3E}">
        <p14:creationId xmlns:p14="http://schemas.microsoft.com/office/powerpoint/2010/main" val="38765946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96CE770-3AF3-CC49-A023-5FE1F81E4826}"/>
              </a:ext>
            </a:extLst>
          </p:cNvPr>
          <p:cNvSpPr>
            <a:spLocks noGrp="1"/>
          </p:cNvSpPr>
          <p:nvPr>
            <p:ph type="title"/>
          </p:nvPr>
        </p:nvSpPr>
        <p:spPr>
          <a:xfrm flipH="1">
            <a:off x="11353799" y="339635"/>
            <a:ext cx="2584269" cy="1351054"/>
          </a:xfrm>
        </p:spPr>
        <p:txBody>
          <a:bodyPr/>
          <a:lstStyle/>
          <a:p>
            <a:br>
              <a:rPr lang="it-IT" dirty="0"/>
            </a:br>
            <a:endParaRPr lang="it-IT" dirty="0"/>
          </a:p>
        </p:txBody>
      </p:sp>
      <p:pic>
        <p:nvPicPr>
          <p:cNvPr id="7" name="Segnaposto contenuto 6">
            <a:extLst>
              <a:ext uri="{FF2B5EF4-FFF2-40B4-BE49-F238E27FC236}">
                <a16:creationId xmlns:a16="http://schemas.microsoft.com/office/drawing/2014/main" id="{6A818826-FBA4-454F-B281-B1E38CFCB4A4}"/>
              </a:ext>
            </a:extLst>
          </p:cNvPr>
          <p:cNvPicPr>
            <a:picLocks noGrp="1" noChangeAspect="1"/>
          </p:cNvPicPr>
          <p:nvPr>
            <p:ph idx="1"/>
          </p:nvPr>
        </p:nvPicPr>
        <p:blipFill>
          <a:blip r:embed="rId2"/>
          <a:stretch>
            <a:fillRect/>
          </a:stretch>
        </p:blipFill>
        <p:spPr>
          <a:xfrm>
            <a:off x="5324030" y="440080"/>
            <a:ext cx="4080445" cy="5617820"/>
          </a:xfrm>
        </p:spPr>
      </p:pic>
      <p:sp>
        <p:nvSpPr>
          <p:cNvPr id="3" name="CasellaDiTesto 2">
            <a:extLst>
              <a:ext uri="{FF2B5EF4-FFF2-40B4-BE49-F238E27FC236}">
                <a16:creationId xmlns:a16="http://schemas.microsoft.com/office/drawing/2014/main" id="{DC136016-D909-5448-89DA-E0F3CF8687C1}"/>
              </a:ext>
            </a:extLst>
          </p:cNvPr>
          <p:cNvSpPr txBox="1"/>
          <p:nvPr/>
        </p:nvSpPr>
        <p:spPr>
          <a:xfrm>
            <a:off x="1058091" y="832849"/>
            <a:ext cx="3474719" cy="369332"/>
          </a:xfrm>
          <a:prstGeom prst="rect">
            <a:avLst/>
          </a:prstGeom>
          <a:noFill/>
        </p:spPr>
        <p:txBody>
          <a:bodyPr wrap="square" rtlCol="0">
            <a:spAutoFit/>
          </a:bodyPr>
          <a:lstStyle/>
          <a:p>
            <a:r>
              <a:rPr lang="it-IT" dirty="0"/>
              <a:t>1922 – Case popolari di Loreto</a:t>
            </a:r>
          </a:p>
        </p:txBody>
      </p:sp>
      <p:pic>
        <p:nvPicPr>
          <p:cNvPr id="5" name="Immagine 4">
            <a:extLst>
              <a:ext uri="{FF2B5EF4-FFF2-40B4-BE49-F238E27FC236}">
                <a16:creationId xmlns:a16="http://schemas.microsoft.com/office/drawing/2014/main" id="{BB0E7317-43C2-B447-900F-7D7E323956C8}"/>
              </a:ext>
            </a:extLst>
          </p:cNvPr>
          <p:cNvPicPr>
            <a:picLocks noChangeAspect="1"/>
          </p:cNvPicPr>
          <p:nvPr/>
        </p:nvPicPr>
        <p:blipFill>
          <a:blip r:embed="rId3"/>
          <a:stretch>
            <a:fillRect/>
          </a:stretch>
        </p:blipFill>
        <p:spPr>
          <a:xfrm>
            <a:off x="786720" y="1253331"/>
            <a:ext cx="2915662" cy="4351338"/>
          </a:xfrm>
          <a:prstGeom prst="rect">
            <a:avLst/>
          </a:prstGeom>
        </p:spPr>
      </p:pic>
      <p:sp>
        <p:nvSpPr>
          <p:cNvPr id="9" name="CasellaDiTesto 8">
            <a:extLst>
              <a:ext uri="{FF2B5EF4-FFF2-40B4-BE49-F238E27FC236}">
                <a16:creationId xmlns:a16="http://schemas.microsoft.com/office/drawing/2014/main" id="{76389412-6EE7-E443-94CB-7A8553482037}"/>
              </a:ext>
            </a:extLst>
          </p:cNvPr>
          <p:cNvSpPr txBox="1"/>
          <p:nvPr/>
        </p:nvSpPr>
        <p:spPr>
          <a:xfrm>
            <a:off x="9900255" y="1690689"/>
            <a:ext cx="2053447" cy="2308324"/>
          </a:xfrm>
          <a:prstGeom prst="rect">
            <a:avLst/>
          </a:prstGeom>
          <a:solidFill>
            <a:srgbClr val="FF0000"/>
          </a:solidFill>
        </p:spPr>
        <p:txBody>
          <a:bodyPr wrap="square" rtlCol="0">
            <a:spAutoFit/>
          </a:bodyPr>
          <a:lstStyle/>
          <a:p>
            <a:r>
              <a:rPr lang="it-IT" sz="2400" dirty="0"/>
              <a:t>1925</a:t>
            </a:r>
          </a:p>
          <a:p>
            <a:r>
              <a:rPr lang="it-IT" sz="2400" dirty="0"/>
              <a:t>Terreno per la nuova</a:t>
            </a:r>
          </a:p>
          <a:p>
            <a:r>
              <a:rPr lang="it-IT" sz="2400" dirty="0"/>
              <a:t>Parrocchia</a:t>
            </a:r>
          </a:p>
          <a:p>
            <a:r>
              <a:rPr lang="it-IT" sz="2400" dirty="0"/>
              <a:t>di</a:t>
            </a:r>
          </a:p>
          <a:p>
            <a:r>
              <a:rPr lang="it-IT" sz="2400" dirty="0"/>
              <a:t>Loreto</a:t>
            </a:r>
          </a:p>
        </p:txBody>
      </p:sp>
      <p:sp>
        <p:nvSpPr>
          <p:cNvPr id="10" name="CasellaDiTesto 9">
            <a:extLst>
              <a:ext uri="{FF2B5EF4-FFF2-40B4-BE49-F238E27FC236}">
                <a16:creationId xmlns:a16="http://schemas.microsoft.com/office/drawing/2014/main" id="{AB0FA3E2-E689-3544-8ED1-BE49D3DD78F7}"/>
              </a:ext>
            </a:extLst>
          </p:cNvPr>
          <p:cNvSpPr txBox="1"/>
          <p:nvPr/>
        </p:nvSpPr>
        <p:spPr>
          <a:xfrm>
            <a:off x="9900255" y="4438997"/>
            <a:ext cx="2053447" cy="2800767"/>
          </a:xfrm>
          <a:prstGeom prst="rect">
            <a:avLst/>
          </a:prstGeom>
          <a:noFill/>
        </p:spPr>
        <p:txBody>
          <a:bodyPr wrap="square" rtlCol="0">
            <a:spAutoFit/>
          </a:bodyPr>
          <a:lstStyle/>
          <a:p>
            <a:r>
              <a:rPr lang="it-IT" sz="2800" dirty="0"/>
              <a:t>Gli abitanti</a:t>
            </a:r>
          </a:p>
          <a:p>
            <a:r>
              <a:rPr lang="it-IT" sz="2800" dirty="0"/>
              <a:t>di Loreto </a:t>
            </a:r>
          </a:p>
          <a:p>
            <a:r>
              <a:rPr lang="it-IT" sz="2800" dirty="0"/>
              <a:t>sono </a:t>
            </a:r>
          </a:p>
          <a:p>
            <a:r>
              <a:rPr lang="it-IT" sz="2800" dirty="0"/>
              <a:t>Circa</a:t>
            </a:r>
          </a:p>
          <a:p>
            <a:r>
              <a:rPr lang="it-IT" sz="2800" dirty="0"/>
              <a:t>4.000</a:t>
            </a:r>
          </a:p>
          <a:p>
            <a:endParaRPr lang="it-IT" dirty="0"/>
          </a:p>
          <a:p>
            <a:endParaRPr lang="it-IT" dirty="0"/>
          </a:p>
        </p:txBody>
      </p:sp>
      <p:sp>
        <p:nvSpPr>
          <p:cNvPr id="4" name="Freccia sinistra 3">
            <a:extLst>
              <a:ext uri="{FF2B5EF4-FFF2-40B4-BE49-F238E27FC236}">
                <a16:creationId xmlns:a16="http://schemas.microsoft.com/office/drawing/2014/main" id="{B4E4ABCE-0111-F046-A28F-CE00642FC60F}"/>
              </a:ext>
            </a:extLst>
          </p:cNvPr>
          <p:cNvSpPr/>
          <p:nvPr/>
        </p:nvSpPr>
        <p:spPr>
          <a:xfrm>
            <a:off x="6887688" y="2921328"/>
            <a:ext cx="771896" cy="225633"/>
          </a:xfrm>
          <a:prstGeom prst="lef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836055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descr="page70image40114416">
            <a:extLst>
              <a:ext uri="{FF2B5EF4-FFF2-40B4-BE49-F238E27FC236}">
                <a16:creationId xmlns:a16="http://schemas.microsoft.com/office/drawing/2014/main" id="{7DC400DE-C915-F06E-855B-8B98C8868E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64426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F57F94D-958C-7B4C-9BAE-F57D57206209}"/>
              </a:ext>
            </a:extLst>
          </p:cNvPr>
          <p:cNvSpPr txBox="1"/>
          <p:nvPr/>
        </p:nvSpPr>
        <p:spPr>
          <a:xfrm>
            <a:off x="6459404" y="2259875"/>
            <a:ext cx="4813842" cy="3693319"/>
          </a:xfrm>
          <a:prstGeom prst="rect">
            <a:avLst/>
          </a:prstGeom>
          <a:noFill/>
        </p:spPr>
        <p:txBody>
          <a:bodyPr wrap="square">
            <a:spAutoFit/>
          </a:bodyPr>
          <a:lstStyle/>
          <a:p>
            <a:pPr lvl="0" algn="just"/>
            <a:r>
              <a:rPr lang="it-IT"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1</a:t>
            </a:r>
            <a:r>
              <a:rPr lang="it-IT"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927 /’28</a:t>
            </a:r>
          </a:p>
          <a:p>
            <a:pPr lvl="0" algn="just"/>
            <a:r>
              <a:rPr lang="it-IT" sz="1800" dirty="0">
                <a:effectLst/>
                <a:latin typeface="Calibri" panose="020F0502020204030204" pitchFamily="34" charset="0"/>
                <a:ea typeface="Times New Roman" panose="02020603050405020304" pitchFamily="18" charset="0"/>
                <a:cs typeface="Calibri" panose="020F0502020204030204" pitchFamily="34" charset="0"/>
              </a:rPr>
              <a:t> villette tra Santa Lucia e Loreto per impiegati e insegnanti</a:t>
            </a:r>
            <a:endParaRPr lang="it-IT"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it-IT" sz="1800" dirty="0">
                <a:effectLst/>
                <a:latin typeface="Calibri" panose="020F0502020204030204" pitchFamily="34" charset="0"/>
                <a:ea typeface="Calibri" panose="020F0502020204030204" pitchFamily="34" charset="0"/>
                <a:cs typeface="Calibri" panose="020F0502020204030204" pitchFamily="34"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it-IT"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1928</a:t>
            </a:r>
          </a:p>
          <a:p>
            <a:pPr lvl="0" algn="just"/>
            <a:r>
              <a:rPr lang="it-IT" sz="1800" dirty="0">
                <a:effectLst/>
                <a:latin typeface="Calibri" panose="020F0502020204030204" pitchFamily="34" charset="0"/>
                <a:ea typeface="Times New Roman" panose="02020603050405020304" pitchFamily="18" charset="0"/>
                <a:cs typeface="Calibri" panose="020F0502020204030204" pitchFamily="34" charset="0"/>
              </a:rPr>
              <a:t>per la sua salubrità la Conca d’oro viene destinata a sede dei nuovi Ospedali Riuniti </a:t>
            </a:r>
            <a:endParaRPr lang="it-I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80340" indent="-180340"/>
            <a:r>
              <a:rPr lang="it-IT" sz="1800" b="1" dirty="0">
                <a:effectLst/>
                <a:latin typeface="Calibri" panose="020F0502020204030204" pitchFamily="34" charset="0"/>
                <a:ea typeface="Calibri" panose="020F0502020204030204" pitchFamily="34" charset="0"/>
                <a:cs typeface="Calibri" panose="020F0502020204030204" pitchFamily="34"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it-IT" sz="1800" dirty="0">
                <a:effectLst/>
                <a:latin typeface="Calibri" panose="020F0502020204030204" pitchFamily="34" charset="0"/>
                <a:ea typeface="Calibri" panose="020F0502020204030204" pitchFamily="34" charset="0"/>
                <a:cs typeface="Calibri" panose="020F0502020204030204" pitchFamily="34"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r>
              <a:rPr lang="it-IT" sz="1800" dirty="0">
                <a:effectLst/>
                <a:latin typeface="Calibri" panose="020F0502020204030204" pitchFamily="34" charset="0"/>
                <a:ea typeface="Times New Roman" panose="02020603050405020304" pitchFamily="18" charset="0"/>
                <a:cs typeface="Calibri" panose="020F0502020204030204" pitchFamily="34" charset="0"/>
              </a:rPr>
              <a:t>1930</a:t>
            </a:r>
          </a:p>
          <a:p>
            <a:pPr lvl="0" algn="just"/>
            <a:r>
              <a:rPr lang="it-IT" sz="1800" dirty="0">
                <a:effectLst/>
                <a:latin typeface="Calibri" panose="020F0502020204030204" pitchFamily="34" charset="0"/>
                <a:ea typeface="Times New Roman" panose="02020603050405020304" pitchFamily="18" charset="0"/>
                <a:cs typeface="Calibri" panose="020F0502020204030204" pitchFamily="34" charset="0"/>
              </a:rPr>
              <a:t> Inaugurazione dell’Ospedale Maggiora</a:t>
            </a:r>
          </a:p>
          <a:p>
            <a:pPr lvl="0" algn="just"/>
            <a:r>
              <a:rPr lang="it-IT" sz="1800" dirty="0">
                <a:effectLst/>
                <a:latin typeface="Calibri" panose="020F0502020204030204" pitchFamily="34" charset="0"/>
                <a:ea typeface="Times New Roman" panose="02020603050405020304" pitchFamily="18" charset="0"/>
                <a:cs typeface="Calibri" panose="020F0502020204030204" pitchFamily="34" charset="0"/>
              </a:rPr>
              <a:t>  - in fondo a via XXIV maggio viene collocata la “</a:t>
            </a:r>
            <a:r>
              <a:rPr lang="it-IT" sz="1800" dirty="0" err="1">
                <a:effectLst/>
                <a:latin typeface="Calibri" panose="020F0502020204030204" pitchFamily="34" charset="0"/>
                <a:ea typeface="Times New Roman" panose="02020603050405020304" pitchFamily="18" charset="0"/>
                <a:cs typeface="Calibri" panose="020F0502020204030204" pitchFamily="34" charset="0"/>
              </a:rPr>
              <a:t>brogna</a:t>
            </a:r>
            <a:r>
              <a:rPr lang="it-IT" sz="1800" dirty="0">
                <a:effectLst/>
                <a:latin typeface="Calibri" panose="020F0502020204030204" pitchFamily="34" charset="0"/>
                <a:ea typeface="Times New Roman" panose="02020603050405020304" pitchFamily="18" charset="0"/>
                <a:cs typeface="Calibri" panose="020F0502020204030204" pitchFamily="34" charset="0"/>
              </a:rPr>
              <a:t>”</a:t>
            </a:r>
            <a:endParaRPr lang="it-IT"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8A56E82D-3CA1-1E4F-B2CC-CB9782AF216C}"/>
              </a:ext>
            </a:extLst>
          </p:cNvPr>
          <p:cNvSpPr txBox="1"/>
          <p:nvPr/>
        </p:nvSpPr>
        <p:spPr>
          <a:xfrm>
            <a:off x="6459404" y="228058"/>
            <a:ext cx="4676862" cy="1754326"/>
          </a:xfrm>
          <a:prstGeom prst="rect">
            <a:avLst/>
          </a:prstGeom>
          <a:solidFill>
            <a:schemeClr val="accent2">
              <a:lumMod val="60000"/>
              <a:lumOff val="40000"/>
            </a:schemeClr>
          </a:solidFill>
        </p:spPr>
        <p:txBody>
          <a:bodyPr wrap="square">
            <a:spAutoFit/>
          </a:bodyPr>
          <a:lstStyle/>
          <a:p>
            <a:pPr marL="180340" algn="just"/>
            <a:r>
              <a:rPr lang="it-IT" sz="1800" dirty="0">
                <a:effectLst/>
                <a:latin typeface="Calibri" panose="020F0502020204030204" pitchFamily="34" charset="0"/>
                <a:ea typeface="Calibri" panose="020F0502020204030204" pitchFamily="34" charset="0"/>
                <a:cs typeface="Calibri" panose="020F0502020204030204" pitchFamily="34" charset="0"/>
              </a:rPr>
              <a:t>Si consolida la  gerarchia sociale degli spazi con il valore degli estimi in relazione alla distanza dalla Collina di Città Alta</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r>
              <a:rPr lang="it-IT" sz="1800" dirty="0">
                <a:effectLst/>
                <a:latin typeface="Calibri" panose="020F0502020204030204" pitchFamily="34" charset="0"/>
                <a:ea typeface="Calibri" panose="020F0502020204030204" pitchFamily="34" charset="0"/>
                <a:cs typeface="Calibri" panose="020F0502020204030204" pitchFamily="34" charset="0"/>
              </a:rPr>
              <a:t>L’edilizia popolare si consolida ai margini sud del quartiere sugli antichi confini tracciati del canale Serio</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magine 7">
            <a:extLst>
              <a:ext uri="{FF2B5EF4-FFF2-40B4-BE49-F238E27FC236}">
                <a16:creationId xmlns:a16="http://schemas.microsoft.com/office/drawing/2014/main" id="{C802A212-3042-2548-82FA-E8946D780CFA}"/>
              </a:ext>
            </a:extLst>
          </p:cNvPr>
          <p:cNvPicPr>
            <a:picLocks noChangeAspect="1"/>
          </p:cNvPicPr>
          <p:nvPr/>
        </p:nvPicPr>
        <p:blipFill>
          <a:blip r:embed="rId2"/>
          <a:stretch>
            <a:fillRect/>
          </a:stretch>
        </p:blipFill>
        <p:spPr>
          <a:xfrm>
            <a:off x="232522" y="228058"/>
            <a:ext cx="5500076" cy="3575049"/>
          </a:xfrm>
          <a:prstGeom prst="rect">
            <a:avLst/>
          </a:prstGeom>
        </p:spPr>
      </p:pic>
      <p:pic>
        <p:nvPicPr>
          <p:cNvPr id="10" name="Immagine 9">
            <a:extLst>
              <a:ext uri="{FF2B5EF4-FFF2-40B4-BE49-F238E27FC236}">
                <a16:creationId xmlns:a16="http://schemas.microsoft.com/office/drawing/2014/main" id="{38BC1E63-CDC7-A148-8949-74E7A711251A}"/>
              </a:ext>
            </a:extLst>
          </p:cNvPr>
          <p:cNvPicPr>
            <a:picLocks noChangeAspect="1"/>
          </p:cNvPicPr>
          <p:nvPr/>
        </p:nvPicPr>
        <p:blipFill>
          <a:blip r:embed="rId3"/>
          <a:stretch>
            <a:fillRect/>
          </a:stretch>
        </p:blipFill>
        <p:spPr>
          <a:xfrm>
            <a:off x="2521131" y="4172084"/>
            <a:ext cx="3814355" cy="2472973"/>
          </a:xfrm>
          <a:prstGeom prst="rect">
            <a:avLst/>
          </a:prstGeom>
        </p:spPr>
      </p:pic>
    </p:spTree>
    <p:extLst>
      <p:ext uri="{BB962C8B-B14F-4D97-AF65-F5344CB8AC3E}">
        <p14:creationId xmlns:p14="http://schemas.microsoft.com/office/powerpoint/2010/main" val="23216189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920885C0-172B-0E4D-BDB4-B530677AF2D7}"/>
              </a:ext>
            </a:extLst>
          </p:cNvPr>
          <p:cNvPicPr>
            <a:picLocks noChangeAspect="1"/>
          </p:cNvPicPr>
          <p:nvPr/>
        </p:nvPicPr>
        <p:blipFill>
          <a:blip r:embed="rId2"/>
          <a:stretch>
            <a:fillRect/>
          </a:stretch>
        </p:blipFill>
        <p:spPr>
          <a:xfrm>
            <a:off x="473704" y="462845"/>
            <a:ext cx="4832073" cy="6140203"/>
          </a:xfrm>
          <a:prstGeom prst="rect">
            <a:avLst/>
          </a:prstGeom>
        </p:spPr>
      </p:pic>
      <p:sp>
        <p:nvSpPr>
          <p:cNvPr id="5" name="CasellaDiTesto 4">
            <a:extLst>
              <a:ext uri="{FF2B5EF4-FFF2-40B4-BE49-F238E27FC236}">
                <a16:creationId xmlns:a16="http://schemas.microsoft.com/office/drawing/2014/main" id="{BC86B3E0-AB8B-904E-8C1A-16DA9958B178}"/>
              </a:ext>
            </a:extLst>
          </p:cNvPr>
          <p:cNvSpPr txBox="1"/>
          <p:nvPr/>
        </p:nvSpPr>
        <p:spPr>
          <a:xfrm>
            <a:off x="6016978" y="609600"/>
            <a:ext cx="4628444" cy="2862322"/>
          </a:xfrm>
          <a:prstGeom prst="rect">
            <a:avLst/>
          </a:prstGeom>
          <a:noFill/>
        </p:spPr>
        <p:txBody>
          <a:bodyPr wrap="square">
            <a:spAutoFit/>
          </a:bodyPr>
          <a:lstStyle/>
          <a:p>
            <a:r>
              <a:rPr lang="it-IT" sz="1800" b="1" dirty="0">
                <a:effectLst/>
                <a:latin typeface="Arial" panose="020B0604020202020204" pitchFamily="34" charset="0"/>
                <a:ea typeface="MS Mincho" panose="02020609040205080304" pitchFamily="49" charset="-128"/>
                <a:cs typeface="Times New Roman" panose="02020603050405020304" pitchFamily="18" charset="0"/>
              </a:rPr>
              <a:t>1922</a:t>
            </a:r>
            <a:endParaRPr lang="it-IT" sz="1800" dirty="0">
              <a:effectLst/>
              <a:latin typeface="Cambria" panose="02040503050406030204" pitchFamily="18" charset="0"/>
              <a:ea typeface="MS Mincho" panose="02020609040205080304" pitchFamily="49" charset="-128"/>
              <a:cs typeface="Times New Roman" panose="02020603050405020304" pitchFamily="18" charset="0"/>
            </a:endParaRP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Don Andrea Castelli diventa cappellano</a:t>
            </a: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della chiesa della vicinia di Santa Lucia. </a:t>
            </a: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Nell’area abitano circa </a:t>
            </a:r>
            <a:r>
              <a:rPr lang="it-IT" sz="1800" b="1" dirty="0">
                <a:effectLst/>
                <a:latin typeface="Arial" panose="020B0604020202020204" pitchFamily="34" charset="0"/>
                <a:ea typeface="MS Mincho" panose="02020609040205080304" pitchFamily="49" charset="-128"/>
                <a:cs typeface="Times New Roman" panose="02020603050405020304" pitchFamily="18" charset="0"/>
              </a:rPr>
              <a:t>400 persone</a:t>
            </a:r>
            <a:r>
              <a:rPr lang="it-IT" sz="1800" dirty="0">
                <a:effectLst/>
                <a:latin typeface="Arial" panose="020B0604020202020204" pitchFamily="34" charset="0"/>
                <a:ea typeface="MS Mincho" panose="02020609040205080304" pitchFamily="49" charset="-128"/>
                <a:cs typeface="Times New Roman" panose="02020603050405020304" pitchFamily="18" charset="0"/>
              </a:rPr>
              <a:t>, </a:t>
            </a: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ma le costruzioni in atto</a:t>
            </a: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e l’intricata rete del tracciato stradale</a:t>
            </a: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lasciano presagire per il quartiere un notevole sviluppo.</a:t>
            </a:r>
          </a:p>
          <a:p>
            <a:pPr algn="just"/>
            <a:endParaRPr lang="it-IT"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it-IT" sz="1800" dirty="0">
                <a:effectLst/>
                <a:latin typeface="Arial" panose="020B0604020202020204" pitchFamily="34" charset="0"/>
                <a:ea typeface="MS Mincho" panose="02020609040205080304" pitchFamily="49" charset="-128"/>
                <a:cs typeface="Times New Roman" panose="02020603050405020304" pitchFamily="18" charset="0"/>
              </a:rPr>
              <a:t>Si comincia a pensare ad una chiesa nuova</a:t>
            </a:r>
            <a:r>
              <a:rPr lang="it-IT" dirty="0">
                <a:effectLst/>
              </a:rPr>
              <a:t> </a:t>
            </a:r>
            <a:endParaRPr lang="it-IT" dirty="0"/>
          </a:p>
        </p:txBody>
      </p:sp>
    </p:spTree>
    <p:extLst>
      <p:ext uri="{BB962C8B-B14F-4D97-AF65-F5344CB8AC3E}">
        <p14:creationId xmlns:p14="http://schemas.microsoft.com/office/powerpoint/2010/main" val="14753227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18422FAA-B310-1A49-B80E-A35621331B6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037667" y="306639"/>
            <a:ext cx="5844443" cy="1847625"/>
          </a:xfrm>
          <a:prstGeom prst="rect">
            <a:avLst/>
          </a:prstGeom>
          <a:noFill/>
          <a:ln>
            <a:noFill/>
          </a:ln>
        </p:spPr>
      </p:pic>
      <p:sp>
        <p:nvSpPr>
          <p:cNvPr id="3" name="CasellaDiTesto 2">
            <a:extLst>
              <a:ext uri="{FF2B5EF4-FFF2-40B4-BE49-F238E27FC236}">
                <a16:creationId xmlns:a16="http://schemas.microsoft.com/office/drawing/2014/main" id="{409616DE-94B6-E949-8F0B-202A07D5E02E}"/>
              </a:ext>
            </a:extLst>
          </p:cNvPr>
          <p:cNvSpPr txBox="1"/>
          <p:nvPr/>
        </p:nvSpPr>
        <p:spPr>
          <a:xfrm>
            <a:off x="821410" y="2386739"/>
            <a:ext cx="10135892" cy="3970318"/>
          </a:xfrm>
          <a:prstGeom prst="rect">
            <a:avLst/>
          </a:prstGeom>
          <a:noFill/>
        </p:spPr>
        <p:txBody>
          <a:bodyPr wrap="square" rtlCol="0">
            <a:spAutoFit/>
          </a:bodyPr>
          <a:lstStyle/>
          <a:p>
            <a:pPr algn="just"/>
            <a:r>
              <a:rPr lang="it-IT" sz="1800" b="1" dirty="0">
                <a:effectLst/>
                <a:latin typeface="Arial" panose="020B0604020202020204" pitchFamily="34" charset="0"/>
                <a:ea typeface="MS Mincho" panose="02020609040205080304" pitchFamily="49" charset="-128"/>
                <a:cs typeface="Times New Roman" panose="02020603050405020304" pitchFamily="18" charset="0"/>
              </a:rPr>
              <a:t>1928</a:t>
            </a:r>
            <a:endParaRPr lang="it-IT" sz="1800" dirty="0">
              <a:effectLst/>
              <a:latin typeface="Cambria" panose="02040503050406030204" pitchFamily="18" charset="0"/>
              <a:ea typeface="MS Mincho" panose="02020609040205080304" pitchFamily="49" charset="-128"/>
              <a:cs typeface="Times New Roman" panose="02020603050405020304" pitchFamily="18" charset="0"/>
            </a:endParaRP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Il primo febbraio il vescovo Luigi Maria Marelli </a:t>
            </a: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rende l’area della Conca d’oro autonoma</a:t>
            </a: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dalla parrocchia di Loreto e intitola ufficialmente la chiesa </a:t>
            </a:r>
          </a:p>
          <a:p>
            <a:pPr algn="just"/>
            <a:r>
              <a:rPr lang="it-IT" sz="1800" dirty="0">
                <a:solidFill>
                  <a:srgbClr val="FF0000"/>
                </a:solidFill>
                <a:effectLst/>
                <a:latin typeface="Arial" panose="020B0604020202020204" pitchFamily="34" charset="0"/>
                <a:ea typeface="MS Mincho" panose="02020609040205080304" pitchFamily="49" charset="-128"/>
                <a:cs typeface="Times New Roman" panose="02020603050405020304" pitchFamily="18" charset="0"/>
              </a:rPr>
              <a:t>“</a:t>
            </a:r>
            <a:r>
              <a:rPr lang="it-IT" sz="1800" i="1" dirty="0">
                <a:solidFill>
                  <a:srgbClr val="FF0000"/>
                </a:solidFill>
                <a:effectLst/>
                <a:latin typeface="Arial" panose="020B0604020202020204" pitchFamily="34" charset="0"/>
                <a:ea typeface="MS Mincho" panose="02020609040205080304" pitchFamily="49" charset="-128"/>
                <a:cs typeface="Times New Roman" panose="02020603050405020304" pitchFamily="18" charset="0"/>
              </a:rPr>
              <a:t>Chiesa di Santa Lucia vergine e martire</a:t>
            </a:r>
            <a:r>
              <a:rPr lang="it-IT" sz="1800" dirty="0">
                <a:solidFill>
                  <a:srgbClr val="FF0000"/>
                </a:solidFill>
                <a:effectLst/>
                <a:latin typeface="Arial" panose="020B0604020202020204" pitchFamily="34" charset="0"/>
                <a:ea typeface="MS Mincho" panose="02020609040205080304" pitchFamily="49" charset="-128"/>
                <a:cs typeface="Times New Roman" panose="02020603050405020304" pitchFamily="18" charset="0"/>
              </a:rPr>
              <a:t>”, </a:t>
            </a:r>
          </a:p>
          <a:p>
            <a:pPr algn="just"/>
            <a:r>
              <a:rPr lang="it-IT" sz="1800" dirty="0">
                <a:solidFill>
                  <a:srgbClr val="FF0000"/>
                </a:solidFill>
                <a:effectLst/>
                <a:latin typeface="Arial" panose="020B0604020202020204" pitchFamily="34" charset="0"/>
                <a:ea typeface="MS Mincho" panose="02020609040205080304" pitchFamily="49" charset="-128"/>
                <a:cs typeface="Times New Roman" panose="02020603050405020304" pitchFamily="18" charset="0"/>
              </a:rPr>
              <a:t>recuperando l’antica dedicazione.</a:t>
            </a:r>
            <a:endParaRPr lang="it-IT" sz="1800" dirty="0">
              <a:solidFill>
                <a:srgbClr val="FF0000"/>
              </a:solidFill>
              <a:effectLst/>
              <a:latin typeface="Cambria" panose="02040503050406030204" pitchFamily="18" charset="0"/>
              <a:ea typeface="MS Mincho" panose="02020609040205080304" pitchFamily="49" charset="-128"/>
              <a:cs typeface="Times New Roman" panose="02020603050405020304" pitchFamily="18" charset="0"/>
            </a:endParaRP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Il decreto vescovile motiva lo smembramento da Loreto per</a:t>
            </a: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 </a:t>
            </a:r>
            <a:r>
              <a:rPr lang="it-IT" sz="1800" i="1" dirty="0">
                <a:effectLst/>
                <a:latin typeface="Arial" panose="020B0604020202020204" pitchFamily="34" charset="0"/>
                <a:ea typeface="MS Mincho" panose="02020609040205080304" pitchFamily="49" charset="-128"/>
                <a:cs typeface="Times New Roman" panose="02020603050405020304" pitchFamily="18" charset="0"/>
              </a:rPr>
              <a:t>“…distanza della chiesa parrocchiale … angustia di quella chiesa … </a:t>
            </a:r>
          </a:p>
          <a:p>
            <a:pPr algn="just"/>
            <a:r>
              <a:rPr lang="it-IT" sz="1800" b="1" i="1" dirty="0">
                <a:effectLst/>
                <a:latin typeface="Arial" panose="020B0604020202020204" pitchFamily="34" charset="0"/>
                <a:ea typeface="MS Mincho" panose="02020609040205080304" pitchFamily="49" charset="-128"/>
                <a:cs typeface="Times New Roman" panose="02020603050405020304" pitchFamily="18" charset="0"/>
              </a:rPr>
              <a:t>diversità di carattere ed educazione </a:t>
            </a:r>
          </a:p>
          <a:p>
            <a:pPr algn="just"/>
            <a:r>
              <a:rPr lang="it-IT" sz="1800" b="1" i="1" dirty="0">
                <a:effectLst/>
                <a:latin typeface="Arial" panose="020B0604020202020204" pitchFamily="34" charset="0"/>
                <a:ea typeface="MS Mincho" panose="02020609040205080304" pitchFamily="49" charset="-128"/>
                <a:cs typeface="Times New Roman" panose="02020603050405020304" pitchFamily="18" charset="0"/>
              </a:rPr>
              <a:t>che esiste tra gli antichi parrocchiani di Loreto e la nuova popolazione </a:t>
            </a:r>
          </a:p>
          <a:p>
            <a:pPr algn="just"/>
            <a:r>
              <a:rPr lang="it-IT" sz="1800" i="1" dirty="0">
                <a:effectLst/>
                <a:latin typeface="Arial" panose="020B0604020202020204" pitchFamily="34" charset="0"/>
                <a:ea typeface="MS Mincho" panose="02020609040205080304" pitchFamily="49" charset="-128"/>
                <a:cs typeface="Times New Roman" panose="02020603050405020304" pitchFamily="18" charset="0"/>
              </a:rPr>
              <a:t>che è venuta formandosi nel territorio della vicinia di Santa Lucia vecchia  una volta disabitato… </a:t>
            </a:r>
          </a:p>
          <a:p>
            <a:pPr algn="just"/>
            <a:r>
              <a:rPr lang="it-IT" sz="1800" i="1" dirty="0">
                <a:effectLst/>
                <a:latin typeface="Arial" panose="020B0604020202020204" pitchFamily="34" charset="0"/>
                <a:ea typeface="MS Mincho" panose="02020609040205080304" pitchFamily="49" charset="-128"/>
                <a:cs typeface="Times New Roman" panose="02020603050405020304" pitchFamily="18" charset="0"/>
              </a:rPr>
              <a:t>che pel momento nella vicinia si intende por mano all’ampliamento della chiesa, </a:t>
            </a:r>
          </a:p>
          <a:p>
            <a:pPr algn="just"/>
            <a:r>
              <a:rPr lang="it-IT" sz="1800" i="1" dirty="0">
                <a:effectLst/>
                <a:latin typeface="Arial" panose="020B0604020202020204" pitchFamily="34" charset="0"/>
                <a:ea typeface="MS Mincho" panose="02020609040205080304" pitchFamily="49" charset="-128"/>
                <a:cs typeface="Times New Roman" panose="02020603050405020304" pitchFamily="18" charset="0"/>
              </a:rPr>
              <a:t>e quanto prima alla fabbrica di una </a:t>
            </a:r>
            <a:r>
              <a:rPr lang="it-IT" sz="1800" i="1" dirty="0">
                <a:solidFill>
                  <a:srgbClr val="FF0000"/>
                </a:solidFill>
                <a:effectLst/>
                <a:latin typeface="Arial" panose="020B0604020202020204" pitchFamily="34" charset="0"/>
                <a:ea typeface="MS Mincho" panose="02020609040205080304" pitchFamily="49" charset="-128"/>
                <a:cs typeface="Times New Roman" panose="02020603050405020304" pitchFamily="18" charset="0"/>
              </a:rPr>
              <a:t>chiesa nuova</a:t>
            </a:r>
            <a:r>
              <a:rPr lang="it-IT" sz="1800" i="1" dirty="0">
                <a:effectLst/>
                <a:latin typeface="Arial" panose="020B0604020202020204" pitchFamily="34" charset="0"/>
                <a:ea typeface="MS Mincho" panose="02020609040205080304" pitchFamily="49" charset="-128"/>
                <a:cs typeface="Times New Roman" panose="02020603050405020304" pitchFamily="18" charset="0"/>
              </a:rPr>
              <a:t> che sia più capace …”</a:t>
            </a:r>
            <a:endParaRPr lang="it-IT"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it-IT" dirty="0"/>
          </a:p>
        </p:txBody>
      </p:sp>
    </p:spTree>
    <p:extLst>
      <p:ext uri="{BB962C8B-B14F-4D97-AF65-F5344CB8AC3E}">
        <p14:creationId xmlns:p14="http://schemas.microsoft.com/office/powerpoint/2010/main" val="25140590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8A6F4035-02E6-F040-950C-98A424F41319}"/>
              </a:ext>
            </a:extLst>
          </p:cNvPr>
          <p:cNvPicPr>
            <a:picLocks noChangeAspect="1"/>
          </p:cNvPicPr>
          <p:nvPr/>
        </p:nvPicPr>
        <p:blipFill>
          <a:blip r:embed="rId2"/>
          <a:stretch>
            <a:fillRect/>
          </a:stretch>
        </p:blipFill>
        <p:spPr>
          <a:xfrm>
            <a:off x="5669088" y="656560"/>
            <a:ext cx="6236310" cy="4589535"/>
          </a:xfrm>
          <a:prstGeom prst="rect">
            <a:avLst/>
          </a:prstGeom>
        </p:spPr>
      </p:pic>
      <p:pic>
        <p:nvPicPr>
          <p:cNvPr id="7" name="Immagine 6">
            <a:extLst>
              <a:ext uri="{FF2B5EF4-FFF2-40B4-BE49-F238E27FC236}">
                <a16:creationId xmlns:a16="http://schemas.microsoft.com/office/drawing/2014/main" id="{CFA0FD2F-945E-944C-BC90-9605DDA6C5CA}"/>
              </a:ext>
            </a:extLst>
          </p:cNvPr>
          <p:cNvPicPr>
            <a:picLocks noChangeAspect="1"/>
          </p:cNvPicPr>
          <p:nvPr/>
        </p:nvPicPr>
        <p:blipFill>
          <a:blip r:embed="rId3"/>
          <a:stretch>
            <a:fillRect/>
          </a:stretch>
        </p:blipFill>
        <p:spPr>
          <a:xfrm>
            <a:off x="424405" y="114193"/>
            <a:ext cx="4702744" cy="3429000"/>
          </a:xfrm>
          <a:prstGeom prst="rect">
            <a:avLst/>
          </a:prstGeom>
        </p:spPr>
      </p:pic>
      <p:sp>
        <p:nvSpPr>
          <p:cNvPr id="8" name="CasellaDiTesto 7">
            <a:extLst>
              <a:ext uri="{FF2B5EF4-FFF2-40B4-BE49-F238E27FC236}">
                <a16:creationId xmlns:a16="http://schemas.microsoft.com/office/drawing/2014/main" id="{375A81A8-9D0E-ED48-8410-765C1CD65391}"/>
              </a:ext>
            </a:extLst>
          </p:cNvPr>
          <p:cNvSpPr txBox="1"/>
          <p:nvPr/>
        </p:nvSpPr>
        <p:spPr>
          <a:xfrm>
            <a:off x="286602" y="3794078"/>
            <a:ext cx="5090616" cy="2031325"/>
          </a:xfrm>
          <a:prstGeom prst="rect">
            <a:avLst/>
          </a:prstGeom>
          <a:noFill/>
        </p:spPr>
        <p:txBody>
          <a:bodyPr wrap="square" rtlCol="0">
            <a:spAutoFit/>
          </a:bodyPr>
          <a:lstStyle/>
          <a:p>
            <a:pPr algn="just"/>
            <a:r>
              <a:rPr lang="it-IT" sz="1800" b="1" dirty="0">
                <a:effectLst/>
                <a:latin typeface="Arial" panose="020B0604020202020204" pitchFamily="34" charset="0"/>
                <a:ea typeface="MS Mincho" panose="02020609040205080304" pitchFamily="49" charset="-128"/>
                <a:cs typeface="Times New Roman" panose="02020603050405020304" pitchFamily="18" charset="0"/>
              </a:rPr>
              <a:t>1931 </a:t>
            </a:r>
            <a:endParaRPr lang="it-IT" sz="1800" dirty="0">
              <a:effectLst/>
              <a:latin typeface="Cambria" panose="02040503050406030204" pitchFamily="18" charset="0"/>
              <a:ea typeface="MS Mincho" panose="02020609040205080304" pitchFamily="49" charset="-128"/>
              <a:cs typeface="Times New Roman" panose="02020603050405020304" pitchFamily="18" charset="0"/>
            </a:endParaRP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Su zelante impulso di don Andrea Castelli, </a:t>
            </a: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viene acquistato il “</a:t>
            </a:r>
            <a:r>
              <a:rPr lang="it-IT" sz="1800" i="1" dirty="0">
                <a:effectLst/>
                <a:latin typeface="Arial" panose="020B0604020202020204" pitchFamily="34" charset="0"/>
                <a:ea typeface="MS Mincho" panose="02020609040205080304" pitchFamily="49" charset="-128"/>
                <a:cs typeface="Times New Roman" panose="02020603050405020304" pitchFamily="18" charset="0"/>
              </a:rPr>
              <a:t>bellissimo campo d’angolo</a:t>
            </a:r>
            <a:r>
              <a:rPr lang="it-IT" sz="1800" dirty="0">
                <a:effectLst/>
                <a:latin typeface="Arial" panose="020B0604020202020204" pitchFamily="34" charset="0"/>
                <a:ea typeface="MS Mincho" panose="02020609040205080304" pitchFamily="49" charset="-128"/>
                <a:cs typeface="Times New Roman" panose="02020603050405020304" pitchFamily="18" charset="0"/>
              </a:rPr>
              <a:t>”</a:t>
            </a: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tra via Statuto e via Alborghetti, </a:t>
            </a: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dove edificare la nuova chiesa. </a:t>
            </a:r>
          </a:p>
          <a:p>
            <a:pPr algn="just"/>
            <a:r>
              <a:rPr lang="it-IT" sz="1800" dirty="0">
                <a:effectLst/>
                <a:latin typeface="Arial" panose="020B0604020202020204" pitchFamily="34" charset="0"/>
                <a:ea typeface="MS Mincho" panose="02020609040205080304" pitchFamily="49" charset="-128"/>
                <a:cs typeface="Times New Roman" panose="02020603050405020304" pitchFamily="18" charset="0"/>
              </a:rPr>
              <a:t>Gli abitanti della zona sono circa 1.000.</a:t>
            </a:r>
            <a:endParaRPr lang="it-IT"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it-IT" dirty="0"/>
          </a:p>
        </p:txBody>
      </p:sp>
      <p:sp>
        <p:nvSpPr>
          <p:cNvPr id="10" name="CasellaDiTesto 9">
            <a:extLst>
              <a:ext uri="{FF2B5EF4-FFF2-40B4-BE49-F238E27FC236}">
                <a16:creationId xmlns:a16="http://schemas.microsoft.com/office/drawing/2014/main" id="{D7CCAA39-4358-834E-A787-D59638550326}"/>
              </a:ext>
            </a:extLst>
          </p:cNvPr>
          <p:cNvSpPr txBox="1"/>
          <p:nvPr/>
        </p:nvSpPr>
        <p:spPr>
          <a:xfrm>
            <a:off x="1009934" y="5825403"/>
            <a:ext cx="10235821" cy="646331"/>
          </a:xfrm>
          <a:prstGeom prst="rect">
            <a:avLst/>
          </a:prstGeom>
          <a:noFill/>
        </p:spPr>
        <p:txBody>
          <a:bodyPr wrap="square" rtlCol="0">
            <a:spAutoFit/>
          </a:bodyPr>
          <a:lstStyle/>
          <a:p>
            <a:pPr algn="just"/>
            <a:r>
              <a:rPr lang="it-IT" sz="1800" b="1" dirty="0">
                <a:effectLst/>
                <a:latin typeface="Arial" panose="020B0604020202020204" pitchFamily="34" charset="0"/>
                <a:ea typeface="MS Mincho" panose="02020609040205080304" pitchFamily="49" charset="-128"/>
                <a:cs typeface="Times New Roman" panose="02020603050405020304" pitchFamily="18" charset="0"/>
              </a:rPr>
              <a:t>1939</a:t>
            </a:r>
            <a:endParaRPr lang="it-IT"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it-IT" sz="1800" dirty="0">
                <a:effectLst/>
                <a:latin typeface="Arial" panose="020B0604020202020204" pitchFamily="34" charset="0"/>
                <a:ea typeface="MS Mincho" panose="02020609040205080304" pitchFamily="49" charset="-128"/>
                <a:cs typeface="Times New Roman" panose="02020603050405020304" pitchFamily="18" charset="0"/>
              </a:rPr>
              <a:t>Il 5 gennaio la Commissione per la nuova parrocchia affida il progetto all’ingegner Federico Rota</a:t>
            </a:r>
            <a:r>
              <a:rPr lang="it-IT" dirty="0">
                <a:effectLst/>
              </a:rPr>
              <a:t> </a:t>
            </a:r>
            <a:endParaRPr lang="it-IT" dirty="0"/>
          </a:p>
        </p:txBody>
      </p:sp>
    </p:spTree>
    <p:extLst>
      <p:ext uri="{BB962C8B-B14F-4D97-AF65-F5344CB8AC3E}">
        <p14:creationId xmlns:p14="http://schemas.microsoft.com/office/powerpoint/2010/main" val="4128778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01DA0D-07B9-A14E-BE48-731E25473B4C}"/>
              </a:ext>
            </a:extLst>
          </p:cNvPr>
          <p:cNvSpPr>
            <a:spLocks noGrp="1"/>
          </p:cNvSpPr>
          <p:nvPr>
            <p:ph type="title"/>
          </p:nvPr>
        </p:nvSpPr>
        <p:spPr>
          <a:xfrm flipV="1">
            <a:off x="10538690" y="258618"/>
            <a:ext cx="815109" cy="106507"/>
          </a:xfrm>
        </p:spPr>
        <p:txBody>
          <a:bodyPr>
            <a:normAutofit fontScale="90000"/>
          </a:bodyPr>
          <a:lstStyle/>
          <a:p>
            <a:br>
              <a:rPr lang="it-IT" dirty="0"/>
            </a:br>
            <a:br>
              <a:rPr lang="it-IT" dirty="0"/>
            </a:br>
            <a:endParaRPr lang="it-IT" dirty="0"/>
          </a:p>
        </p:txBody>
      </p:sp>
      <p:pic>
        <p:nvPicPr>
          <p:cNvPr id="5" name="Segnaposto contenuto 4">
            <a:extLst>
              <a:ext uri="{FF2B5EF4-FFF2-40B4-BE49-F238E27FC236}">
                <a16:creationId xmlns:a16="http://schemas.microsoft.com/office/drawing/2014/main" id="{2402C50D-FB43-0942-9B7C-EAAE77ED949A}"/>
              </a:ext>
            </a:extLst>
          </p:cNvPr>
          <p:cNvPicPr>
            <a:picLocks noGrp="1" noChangeAspect="1"/>
          </p:cNvPicPr>
          <p:nvPr>
            <p:ph idx="1"/>
          </p:nvPr>
        </p:nvPicPr>
        <p:blipFill>
          <a:blip r:embed="rId2"/>
          <a:stretch>
            <a:fillRect/>
          </a:stretch>
        </p:blipFill>
        <p:spPr>
          <a:xfrm>
            <a:off x="237494" y="171161"/>
            <a:ext cx="3364345" cy="4755319"/>
          </a:xfrm>
        </p:spPr>
      </p:pic>
      <p:pic>
        <p:nvPicPr>
          <p:cNvPr id="7" name="Immagine 6">
            <a:extLst>
              <a:ext uri="{FF2B5EF4-FFF2-40B4-BE49-F238E27FC236}">
                <a16:creationId xmlns:a16="http://schemas.microsoft.com/office/drawing/2014/main" id="{FDB14781-B72A-594E-9CB6-2E50D25FE227}"/>
              </a:ext>
            </a:extLst>
          </p:cNvPr>
          <p:cNvPicPr>
            <a:picLocks noChangeAspect="1"/>
          </p:cNvPicPr>
          <p:nvPr/>
        </p:nvPicPr>
        <p:blipFill>
          <a:blip r:embed="rId3"/>
          <a:stretch>
            <a:fillRect/>
          </a:stretch>
        </p:blipFill>
        <p:spPr>
          <a:xfrm>
            <a:off x="3793483" y="171161"/>
            <a:ext cx="7336336" cy="6858000"/>
          </a:xfrm>
          <a:prstGeom prst="rect">
            <a:avLst/>
          </a:prstGeom>
        </p:spPr>
      </p:pic>
      <p:sp>
        <p:nvSpPr>
          <p:cNvPr id="3" name="CasellaDiTesto 2">
            <a:extLst>
              <a:ext uri="{FF2B5EF4-FFF2-40B4-BE49-F238E27FC236}">
                <a16:creationId xmlns:a16="http://schemas.microsoft.com/office/drawing/2014/main" id="{E858D2A0-1C11-C04A-9AC7-A7D7BEEB8D4C}"/>
              </a:ext>
            </a:extLst>
          </p:cNvPr>
          <p:cNvSpPr txBox="1"/>
          <p:nvPr/>
        </p:nvSpPr>
        <p:spPr>
          <a:xfrm>
            <a:off x="1062181" y="5366327"/>
            <a:ext cx="2032608" cy="461665"/>
          </a:xfrm>
          <a:prstGeom prst="rect">
            <a:avLst/>
          </a:prstGeom>
          <a:noFill/>
        </p:spPr>
        <p:txBody>
          <a:bodyPr wrap="none" rtlCol="0">
            <a:spAutoFit/>
          </a:bodyPr>
          <a:lstStyle/>
          <a:p>
            <a:r>
              <a:rPr lang="it-IT" sz="2400" b="1" dirty="0">
                <a:solidFill>
                  <a:srgbClr val="FF0000"/>
                </a:solidFill>
              </a:rPr>
              <a:t>15 marzo 1943</a:t>
            </a:r>
          </a:p>
        </p:txBody>
      </p:sp>
    </p:spTree>
    <p:extLst>
      <p:ext uri="{BB962C8B-B14F-4D97-AF65-F5344CB8AC3E}">
        <p14:creationId xmlns:p14="http://schemas.microsoft.com/office/powerpoint/2010/main" val="26392005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14A970B2-9E88-8D43-9894-E61CC99382C2}"/>
              </a:ext>
            </a:extLst>
          </p:cNvPr>
          <p:cNvSpPr txBox="1"/>
          <p:nvPr/>
        </p:nvSpPr>
        <p:spPr>
          <a:xfrm>
            <a:off x="471055" y="692727"/>
            <a:ext cx="9977357" cy="1200329"/>
          </a:xfrm>
          <a:prstGeom prst="rect">
            <a:avLst/>
          </a:prstGeom>
          <a:noFill/>
        </p:spPr>
        <p:txBody>
          <a:bodyPr wrap="square" rtlCol="0">
            <a:spAutoFit/>
          </a:bodyPr>
          <a:lstStyle/>
          <a:p>
            <a:r>
              <a:rPr lang="it-IT" b="1" dirty="0"/>
              <a:t>1945</a:t>
            </a:r>
            <a:endParaRPr lang="it-IT" dirty="0"/>
          </a:p>
          <a:p>
            <a:r>
              <a:rPr lang="it-IT" dirty="0"/>
              <a:t>Il </a:t>
            </a:r>
            <a:r>
              <a:rPr lang="it-IT" b="1" dirty="0"/>
              <a:t>10 maggio </a:t>
            </a:r>
            <a:r>
              <a:rPr lang="it-IT" dirty="0"/>
              <a:t>– giovedì dell’Ascensione, in Duomo</a:t>
            </a:r>
          </a:p>
          <a:p>
            <a:r>
              <a:rPr lang="it-IT" dirty="0"/>
              <a:t> il vescovo </a:t>
            </a:r>
            <a:r>
              <a:rPr lang="it-IT" dirty="0" err="1"/>
              <a:t>Bernareggi</a:t>
            </a:r>
            <a:r>
              <a:rPr lang="it-IT" dirty="0"/>
              <a:t> celebra la fine della guerra.</a:t>
            </a:r>
          </a:p>
          <a:p>
            <a:r>
              <a:rPr lang="it-IT" i="1" dirty="0"/>
              <a:t>“Ricordate? Fu il 14 marzo 1943</a:t>
            </a:r>
            <a:r>
              <a:rPr lang="it-IT" dirty="0"/>
              <a:t> </a:t>
            </a:r>
          </a:p>
        </p:txBody>
      </p:sp>
      <p:sp>
        <p:nvSpPr>
          <p:cNvPr id="4" name="CasellaDiTesto 3">
            <a:extLst>
              <a:ext uri="{FF2B5EF4-FFF2-40B4-BE49-F238E27FC236}">
                <a16:creationId xmlns:a16="http://schemas.microsoft.com/office/drawing/2014/main" id="{F2FDA204-6E00-2041-8B23-B1BF52EB07D0}"/>
              </a:ext>
            </a:extLst>
          </p:cNvPr>
          <p:cNvSpPr txBox="1"/>
          <p:nvPr/>
        </p:nvSpPr>
        <p:spPr>
          <a:xfrm>
            <a:off x="665019" y="2373731"/>
            <a:ext cx="7316042" cy="3693319"/>
          </a:xfrm>
          <a:prstGeom prst="rect">
            <a:avLst/>
          </a:prstGeom>
          <a:noFill/>
        </p:spPr>
        <p:txBody>
          <a:bodyPr wrap="none" rtlCol="0">
            <a:spAutoFit/>
          </a:bodyPr>
          <a:lstStyle/>
          <a:p>
            <a:r>
              <a:rPr lang="it-IT" b="1" dirty="0"/>
              <a:t>A LORETO - 1945 – 30 giugno</a:t>
            </a:r>
            <a:endParaRPr lang="it-IT" dirty="0"/>
          </a:p>
          <a:p>
            <a:r>
              <a:rPr lang="it-IT" dirty="0"/>
              <a:t>Il parroco Ronzoni ricorda al vescovo di aver già nel 1936</a:t>
            </a:r>
          </a:p>
          <a:p>
            <a:r>
              <a:rPr lang="it-IT" dirty="0"/>
              <a:t> rinnovato la richiesta di una nuova chiesa parrocchiale</a:t>
            </a:r>
          </a:p>
          <a:p>
            <a:r>
              <a:rPr lang="it-IT" dirty="0"/>
              <a:t> e di aver depositato in Curia, sezione patrimonio n° di cassa 15537, </a:t>
            </a:r>
          </a:p>
          <a:p>
            <a:r>
              <a:rPr lang="it-IT" dirty="0"/>
              <a:t>i fondi raccolti destinati al nuovo cantiere. </a:t>
            </a:r>
          </a:p>
          <a:p>
            <a:r>
              <a:rPr lang="it-IT" dirty="0"/>
              <a:t>Continua ringraziando la Madonna di Loreto, patrona dell’aviazione, </a:t>
            </a:r>
          </a:p>
          <a:p>
            <a:r>
              <a:rPr lang="it-IT" i="1" dirty="0"/>
              <a:t>“…per aver protetto la Città dai bombardamenti</a:t>
            </a:r>
            <a:r>
              <a:rPr lang="it-IT" dirty="0"/>
              <a:t>”; </a:t>
            </a:r>
          </a:p>
          <a:p>
            <a:r>
              <a:rPr lang="it-IT" dirty="0"/>
              <a:t>ricorda che per tutto il tempo della guerra il simulacro</a:t>
            </a:r>
          </a:p>
          <a:p>
            <a:r>
              <a:rPr lang="it-IT" dirty="0"/>
              <a:t> della Madonna è stato scoperto e che il </a:t>
            </a:r>
            <a:r>
              <a:rPr lang="it-IT" b="1" dirty="0"/>
              <a:t>giorno 8 giugno</a:t>
            </a:r>
          </a:p>
          <a:p>
            <a:r>
              <a:rPr lang="it-IT" b="1" dirty="0"/>
              <a:t> una processione di ringraziamento aveva attraversato le villette Valsecchi</a:t>
            </a:r>
            <a:r>
              <a:rPr lang="it-IT" dirty="0"/>
              <a:t>. </a:t>
            </a:r>
          </a:p>
          <a:p>
            <a:r>
              <a:rPr lang="it-IT" dirty="0"/>
              <a:t>Comunica che il commendator </a:t>
            </a:r>
            <a:r>
              <a:rPr lang="it-IT" dirty="0" err="1"/>
              <a:t>Berzi</a:t>
            </a:r>
            <a:r>
              <a:rPr lang="it-IT" dirty="0"/>
              <a:t>, </a:t>
            </a:r>
          </a:p>
          <a:p>
            <a:r>
              <a:rPr lang="it-IT" dirty="0"/>
              <a:t>mette a disposizione per la costruzione della nuova chiesa i</a:t>
            </a:r>
          </a:p>
          <a:p>
            <a:r>
              <a:rPr lang="it-IT" dirty="0"/>
              <a:t>l suo proprio personale capitale </a:t>
            </a:r>
          </a:p>
        </p:txBody>
      </p:sp>
    </p:spTree>
    <p:extLst>
      <p:ext uri="{BB962C8B-B14F-4D97-AF65-F5344CB8AC3E}">
        <p14:creationId xmlns:p14="http://schemas.microsoft.com/office/powerpoint/2010/main" val="4286272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7CA51F0C-5695-A040-869C-146F68735316}"/>
              </a:ext>
            </a:extLst>
          </p:cNvPr>
          <p:cNvSpPr txBox="1"/>
          <p:nvPr/>
        </p:nvSpPr>
        <p:spPr>
          <a:xfrm>
            <a:off x="803564" y="0"/>
            <a:ext cx="8512468" cy="5909310"/>
          </a:xfrm>
          <a:prstGeom prst="rect">
            <a:avLst/>
          </a:prstGeom>
          <a:noFill/>
        </p:spPr>
        <p:txBody>
          <a:bodyPr wrap="square" rtlCol="0">
            <a:spAutoFit/>
          </a:bodyPr>
          <a:lstStyle/>
          <a:p>
            <a:r>
              <a:rPr lang="it-IT" b="1" dirty="0"/>
              <a:t>1945</a:t>
            </a:r>
            <a:endParaRPr lang="it-IT" dirty="0"/>
          </a:p>
          <a:p>
            <a:r>
              <a:rPr lang="it-IT" dirty="0"/>
              <a:t>In luglio si insedia il Comitato diocesano per il Tempio Votivo.</a:t>
            </a:r>
          </a:p>
          <a:p>
            <a:r>
              <a:rPr lang="it-IT" dirty="0"/>
              <a:t> </a:t>
            </a:r>
          </a:p>
          <a:p>
            <a:r>
              <a:rPr lang="it-IT" b="1" dirty="0"/>
              <a:t>Mercoledì 27 agosto</a:t>
            </a:r>
          </a:p>
          <a:p>
            <a:r>
              <a:rPr lang="it-IT" dirty="0"/>
              <a:t> il “Giornale del Popolo” pubblica due lettere inviate da un gruppo di cittadini con</a:t>
            </a:r>
          </a:p>
          <a:p>
            <a:r>
              <a:rPr lang="it-IT" dirty="0"/>
              <a:t>“</a:t>
            </a:r>
            <a:r>
              <a:rPr lang="it-IT" i="1" dirty="0"/>
              <a:t>rilievi, osservazioni e proposte riguardo al voto per l’erezione del tempio </a:t>
            </a:r>
          </a:p>
          <a:p>
            <a:r>
              <a:rPr lang="it-IT" i="1" dirty="0"/>
              <a:t>del Cuore Immacolato  di Maria Vergine</a:t>
            </a:r>
            <a:r>
              <a:rPr lang="it-IT" dirty="0"/>
              <a:t>”.</a:t>
            </a:r>
          </a:p>
          <a:p>
            <a:r>
              <a:rPr lang="it-IT" dirty="0"/>
              <a:t>Si rileva come </a:t>
            </a:r>
            <a:r>
              <a:rPr lang="it-IT" i="1" dirty="0"/>
              <a:t>“…cosa non logica che tempio eretto a spese di una popolazione costruisca</a:t>
            </a:r>
          </a:p>
          <a:p>
            <a:r>
              <a:rPr lang="it-IT" i="1" dirty="0"/>
              <a:t>chiesa </a:t>
            </a:r>
            <a:r>
              <a:rPr lang="it-IT" b="1" i="1" dirty="0"/>
              <a:t>strettamente parrocchiale in zona Santa Lucia</a:t>
            </a:r>
            <a:r>
              <a:rPr lang="it-IT" i="1" dirty="0"/>
              <a:t>….alla quale </a:t>
            </a:r>
          </a:p>
          <a:p>
            <a:r>
              <a:rPr lang="it-IT" i="1" dirty="0"/>
              <a:t>dovrebbe pensare esclusivamente gli abitanti del rione…</a:t>
            </a:r>
          </a:p>
          <a:p>
            <a:r>
              <a:rPr lang="it-IT" b="1" i="1" dirty="0"/>
              <a:t>abitato per lo più da gente facoltosa che può sopperire al bisogno…”.</a:t>
            </a:r>
            <a:endParaRPr lang="it-IT" dirty="0"/>
          </a:p>
          <a:p>
            <a:r>
              <a:rPr lang="it-IT" dirty="0"/>
              <a:t>Si osserva anche che </a:t>
            </a:r>
            <a:r>
              <a:rPr lang="it-IT" i="1" dirty="0"/>
              <a:t>“…a definizione avvenuta della verità dei fatti…</a:t>
            </a:r>
          </a:p>
          <a:p>
            <a:r>
              <a:rPr lang="it-IT" i="1" dirty="0"/>
              <a:t>il Tempio Votivo venisse edificato alle </a:t>
            </a:r>
            <a:r>
              <a:rPr lang="it-IT" b="1" i="1" dirty="0"/>
              <a:t>Ghiaie di Bonate sul luogo </a:t>
            </a:r>
          </a:p>
          <a:p>
            <a:r>
              <a:rPr lang="it-IT" b="1" i="1" dirty="0"/>
              <a:t>evidentemente santificato dalla Madonna con la Sua presenza…”</a:t>
            </a:r>
            <a:r>
              <a:rPr lang="it-IT" dirty="0"/>
              <a:t>.</a:t>
            </a:r>
          </a:p>
          <a:p>
            <a:r>
              <a:rPr lang="it-IT" dirty="0"/>
              <a:t>Si propone anche, in alternativa alla costruzione di un nuovo tempio, </a:t>
            </a:r>
          </a:p>
          <a:p>
            <a:r>
              <a:rPr lang="it-IT" dirty="0"/>
              <a:t>di dedicare alla Vergine una cappella nella </a:t>
            </a:r>
            <a:r>
              <a:rPr lang="it-IT" b="1" dirty="0"/>
              <a:t>Cattedrale</a:t>
            </a:r>
            <a:r>
              <a:rPr lang="it-IT" dirty="0"/>
              <a:t>.</a:t>
            </a:r>
          </a:p>
          <a:p>
            <a:r>
              <a:rPr lang="it-IT" dirty="0"/>
              <a:t>Da ultimo si richiede di bandire </a:t>
            </a:r>
            <a:r>
              <a:rPr lang="it-IT" b="1" dirty="0"/>
              <a:t>concorso pubblico </a:t>
            </a:r>
            <a:r>
              <a:rPr lang="it-IT" dirty="0"/>
              <a:t>di idee e progetti </a:t>
            </a:r>
          </a:p>
          <a:p>
            <a:r>
              <a:rPr lang="it-IT" dirty="0"/>
              <a:t>per adempiere al voto,  prescindendo dalle proposte maturate </a:t>
            </a:r>
          </a:p>
          <a:p>
            <a:r>
              <a:rPr lang="it-IT" dirty="0"/>
              <a:t>nel </a:t>
            </a:r>
            <a:r>
              <a:rPr lang="it-IT" b="1" dirty="0"/>
              <a:t>ristretto ambito della parrocchia</a:t>
            </a:r>
            <a:r>
              <a:rPr lang="it-IT" dirty="0"/>
              <a:t> di Santa Lucia.</a:t>
            </a:r>
          </a:p>
          <a:p>
            <a:r>
              <a:rPr lang="it-IT" dirty="0"/>
              <a:t> </a:t>
            </a:r>
          </a:p>
          <a:p>
            <a:r>
              <a:rPr lang="it-IT" dirty="0"/>
              <a:t>La polemica innestata dalle lettere non troverà seguito.</a:t>
            </a:r>
          </a:p>
        </p:txBody>
      </p:sp>
    </p:spTree>
    <p:extLst>
      <p:ext uri="{BB962C8B-B14F-4D97-AF65-F5344CB8AC3E}">
        <p14:creationId xmlns:p14="http://schemas.microsoft.com/office/powerpoint/2010/main" val="14115066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DC92CD9F-167E-5F40-8EE8-28E209D14273}"/>
              </a:ext>
            </a:extLst>
          </p:cNvPr>
          <p:cNvSpPr txBox="1"/>
          <p:nvPr/>
        </p:nvSpPr>
        <p:spPr>
          <a:xfrm>
            <a:off x="195942" y="80902"/>
            <a:ext cx="10463349" cy="5139869"/>
          </a:xfrm>
          <a:prstGeom prst="rect">
            <a:avLst/>
          </a:prstGeom>
          <a:noFill/>
        </p:spPr>
        <p:txBody>
          <a:bodyPr wrap="square">
            <a:spAutoFit/>
          </a:bodyPr>
          <a:lstStyle/>
          <a:p>
            <a:pPr marL="1849120"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1849120" algn="just"/>
            <a:r>
              <a:rPr lang="it-IT" dirty="0">
                <a:latin typeface="Calibri" panose="020F0502020204030204" pitchFamily="34" charset="0"/>
                <a:ea typeface="Calibri" panose="020F0502020204030204" pitchFamily="34" charset="0"/>
                <a:cs typeface="Times New Roman" panose="02020603050405020304" pitchFamily="18" charset="0"/>
              </a:rPr>
              <a:t>Il parroco di Loreto don Carlo Ronzoni continua il suo impegno per la nuova chiesa</a:t>
            </a:r>
          </a:p>
          <a:p>
            <a:pPr marL="1849120" algn="just"/>
            <a:endParaRPr lang="it-IT" dirty="0">
              <a:latin typeface="Calibri" panose="020F0502020204030204" pitchFamily="34" charset="0"/>
              <a:ea typeface="Calibri" panose="020F0502020204030204" pitchFamily="34" charset="0"/>
              <a:cs typeface="Times New Roman" panose="02020603050405020304" pitchFamily="18" charset="0"/>
            </a:endParaRPr>
          </a:p>
          <a:p>
            <a:pPr marL="1849120"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1849120" algn="just"/>
            <a:r>
              <a:rPr lang="it-IT" sz="2000" dirty="0">
                <a:effectLst/>
                <a:latin typeface="Calibri" panose="020F0502020204030204" pitchFamily="34" charset="0"/>
                <a:ea typeface="Calibri" panose="020F0502020204030204" pitchFamily="34" charset="0"/>
                <a:cs typeface="Times New Roman" panose="02020603050405020304" pitchFamily="18" charset="0"/>
              </a:rPr>
              <a:t>Per avere sostegno al progetto si è rivolto ai padri del Sacro Cuore [di via Garibaldi] “…incontrandovi porte chiuse”.</a:t>
            </a:r>
          </a:p>
          <a:p>
            <a:pPr marL="1849120"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1849120" algn="just"/>
            <a:r>
              <a:rPr lang="it-IT" sz="1800" dirty="0">
                <a:effectLst/>
                <a:latin typeface="Calibri" panose="020F0502020204030204" pitchFamily="34" charset="0"/>
                <a:ea typeface="Calibri" panose="020F0502020204030204" pitchFamily="34" charset="0"/>
                <a:cs typeface="Times New Roman" panose="02020603050405020304" pitchFamily="18" charset="0"/>
              </a:rPr>
              <a:t>1946 – marzo </a:t>
            </a:r>
            <a:endParaRPr lang="it-IT" dirty="0">
              <a:latin typeface="Calibri" panose="020F0502020204030204" pitchFamily="34" charset="0"/>
              <a:ea typeface="Calibri" panose="020F0502020204030204" pitchFamily="34" charset="0"/>
              <a:cs typeface="Times New Roman" panose="02020603050405020304" pitchFamily="18" charset="0"/>
            </a:endParaRPr>
          </a:p>
          <a:p>
            <a:pPr marL="1849120" algn="just"/>
            <a:r>
              <a:rPr lang="it-IT" sz="1800" dirty="0">
                <a:effectLst/>
                <a:latin typeface="Calibri" panose="020F0502020204030204" pitchFamily="34" charset="0"/>
                <a:ea typeface="Calibri" panose="020F0502020204030204" pitchFamily="34" charset="0"/>
                <a:cs typeface="Times New Roman" panose="02020603050405020304" pitchFamily="18" charset="0"/>
              </a:rPr>
              <a:t> “non sapendo più, né avendo più a chi ricorrere sulla terra… </a:t>
            </a:r>
          </a:p>
          <a:p>
            <a:pPr marL="1849120" algn="just"/>
            <a:r>
              <a:rPr lang="it-IT" sz="1800" dirty="0">
                <a:effectLst/>
                <a:latin typeface="Calibri" panose="020F0502020204030204" pitchFamily="34" charset="0"/>
                <a:ea typeface="Calibri" panose="020F0502020204030204" pitchFamily="34" charset="0"/>
                <a:cs typeface="Times New Roman" panose="02020603050405020304" pitchFamily="18" charset="0"/>
              </a:rPr>
              <a:t>abbiamo a rivolgere la nostra preghiera a Colei che dal suo santuario di Fatima….”</a:t>
            </a:r>
          </a:p>
          <a:p>
            <a:pPr marL="1849120" algn="just"/>
            <a:r>
              <a:rPr lang="it-IT" sz="1800" dirty="0">
                <a:effectLst/>
                <a:latin typeface="Calibri" panose="020F0502020204030204" pitchFamily="34" charset="0"/>
                <a:ea typeface="Calibri" panose="020F0502020204030204" pitchFamily="34" charset="0"/>
                <a:cs typeface="Times New Roman" panose="02020603050405020304" pitchFamily="18" charset="0"/>
              </a:rPr>
              <a:t>Consacra tutta la Parrocchia al Cuore immacolato di Maria.</a:t>
            </a:r>
          </a:p>
          <a:p>
            <a:pPr marL="1849120" algn="just"/>
            <a:r>
              <a:rPr lang="it-IT" sz="1800" dirty="0">
                <a:effectLst/>
                <a:latin typeface="Calibri" panose="020F0502020204030204" pitchFamily="34" charset="0"/>
                <a:ea typeface="Calibri" panose="020F0502020204030204" pitchFamily="34" charset="0"/>
                <a:cs typeface="Times New Roman" panose="02020603050405020304" pitchFamily="18" charset="0"/>
              </a:rPr>
              <a:t>Conclude esponendo le cifre a disposizione per la costruzione </a:t>
            </a:r>
          </a:p>
          <a:p>
            <a:pPr marL="1849120" algn="just"/>
            <a:r>
              <a:rPr lang="it-IT" sz="1800" dirty="0">
                <a:effectLst/>
                <a:latin typeface="Calibri" panose="020F0502020204030204" pitchFamily="34" charset="0"/>
                <a:ea typeface="Calibri" panose="020F0502020204030204" pitchFamily="34" charset="0"/>
                <a:cs typeface="Times New Roman" panose="02020603050405020304" pitchFamily="18" charset="0"/>
              </a:rPr>
              <a:t>della nuova chiesa che ammontano a Lire 70.877. </a:t>
            </a:r>
          </a:p>
          <a:p>
            <a:pPr marL="1849120" algn="just"/>
            <a:endParaRPr lang="it-IT" dirty="0">
              <a:latin typeface="Calibri" panose="020F0502020204030204" pitchFamily="34" charset="0"/>
              <a:ea typeface="Calibri" panose="020F0502020204030204" pitchFamily="34" charset="0"/>
              <a:cs typeface="Times New Roman" panose="02020603050405020304" pitchFamily="18" charset="0"/>
            </a:endParaRPr>
          </a:p>
          <a:p>
            <a:pPr marL="1849120"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1849120" algn="just"/>
            <a:endParaRPr lang="it-IT" dirty="0">
              <a:latin typeface="Calibri" panose="020F0502020204030204" pitchFamily="34" charset="0"/>
              <a:ea typeface="Calibri" panose="020F0502020204030204" pitchFamily="34" charset="0"/>
              <a:cs typeface="Times New Roman" panose="02020603050405020304" pitchFamily="18" charset="0"/>
            </a:endParaRPr>
          </a:p>
          <a:p>
            <a:pPr marL="1849120"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1849120" algn="just"/>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sellaDiTesto 3">
            <a:extLst>
              <a:ext uri="{FF2B5EF4-FFF2-40B4-BE49-F238E27FC236}">
                <a16:creationId xmlns:a16="http://schemas.microsoft.com/office/drawing/2014/main" id="{18E7F3E2-4FF9-904D-8D24-F82DDC51D8F3}"/>
              </a:ext>
            </a:extLst>
          </p:cNvPr>
          <p:cNvSpPr txBox="1"/>
          <p:nvPr/>
        </p:nvSpPr>
        <p:spPr>
          <a:xfrm>
            <a:off x="4329113" y="3914776"/>
            <a:ext cx="7343775" cy="2862322"/>
          </a:xfrm>
          <a:prstGeom prst="rect">
            <a:avLst/>
          </a:prstGeom>
          <a:solidFill>
            <a:schemeClr val="accent4"/>
          </a:solidFill>
        </p:spPr>
        <p:txBody>
          <a:bodyPr wrap="square">
            <a:spAutoFit/>
          </a:bodyPr>
          <a:lstStyle/>
          <a:p>
            <a:pPr marL="180340" algn="just"/>
            <a:r>
              <a:rPr lang="it-IT" sz="1800" dirty="0">
                <a:effectLst/>
                <a:latin typeface="Calibri" panose="020F0502020204030204" pitchFamily="34" charset="0"/>
                <a:ea typeface="Calibri" panose="020F0502020204030204" pitchFamily="34" charset="0"/>
                <a:cs typeface="Times New Roman" panose="02020603050405020304" pitchFamily="18" charset="0"/>
              </a:rPr>
              <a:t>Il documento mostra l’impegno appassionato del parroco Ronzoni per il progetto della nuova chiesa parrocchiale; al contempo emerge l’atteggiamento incerto della Curia che si trova a dover gestire pressioni contrapposte tra la comunità di Loreto e l’embrionale comunità di Santa Lucia che vuole consolidare il suo ruolo parrocchiale. Traspare dallo scritto anche la discreta candidatura della parrocchia, intitolata alla Madonna di Loreto patrona dell’aviazione, ad essere destinataria del voto a Maria da parte della Diocesi risparmiata dai bombardamenti.</a:t>
            </a:r>
          </a:p>
          <a:p>
            <a:pPr marL="180340" algn="just"/>
            <a:r>
              <a:rPr lang="it-IT" sz="1800" dirty="0">
                <a:effectLst/>
                <a:latin typeface="Calibri" panose="020F0502020204030204" pitchFamily="34" charset="0"/>
                <a:ea typeface="Calibri" panose="020F0502020204030204" pitchFamily="34" charset="0"/>
                <a:cs typeface="Times New Roman" panose="02020603050405020304" pitchFamily="18" charset="0"/>
              </a:rPr>
              <a:t>Di fatto sarà l’impetuosa crescita demografica del quartiere a stravolgere progetti e ispirazioni del parroco Ronzoni.</a:t>
            </a:r>
          </a:p>
        </p:txBody>
      </p:sp>
    </p:spTree>
    <p:extLst>
      <p:ext uri="{BB962C8B-B14F-4D97-AF65-F5344CB8AC3E}">
        <p14:creationId xmlns:p14="http://schemas.microsoft.com/office/powerpoint/2010/main" val="32461257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page64image37361904">
            <a:extLst>
              <a:ext uri="{FF2B5EF4-FFF2-40B4-BE49-F238E27FC236}">
                <a16:creationId xmlns:a16="http://schemas.microsoft.com/office/drawing/2014/main" id="{2B85F698-5849-98E9-D040-9195B1BA3E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49516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222FD6-5F8B-1640-B26C-C1B7209452D8}"/>
              </a:ext>
            </a:extLst>
          </p:cNvPr>
          <p:cNvSpPr>
            <a:spLocks noGrp="1"/>
          </p:cNvSpPr>
          <p:nvPr>
            <p:ph type="title"/>
          </p:nvPr>
        </p:nvSpPr>
        <p:spPr>
          <a:xfrm flipH="1">
            <a:off x="11353800" y="365125"/>
            <a:ext cx="1119188" cy="506413"/>
          </a:xfrm>
        </p:spPr>
        <p:txBody>
          <a:bodyPr>
            <a:normAutofit fontScale="90000"/>
          </a:bodyPr>
          <a:lstStyle/>
          <a:p>
            <a:br>
              <a:rPr lang="it-IT" dirty="0"/>
            </a:br>
            <a:endParaRPr lang="it-IT" dirty="0"/>
          </a:p>
        </p:txBody>
      </p:sp>
      <p:pic>
        <p:nvPicPr>
          <p:cNvPr id="7" name="Immagine 6">
            <a:extLst>
              <a:ext uri="{FF2B5EF4-FFF2-40B4-BE49-F238E27FC236}">
                <a16:creationId xmlns:a16="http://schemas.microsoft.com/office/drawing/2014/main" id="{131DEADE-D38D-A646-B6F2-F3E45CD8106E}"/>
              </a:ext>
            </a:extLst>
          </p:cNvPr>
          <p:cNvPicPr>
            <a:picLocks noChangeAspect="1"/>
          </p:cNvPicPr>
          <p:nvPr/>
        </p:nvPicPr>
        <p:blipFill>
          <a:blip r:embed="rId2"/>
          <a:stretch>
            <a:fillRect/>
          </a:stretch>
        </p:blipFill>
        <p:spPr>
          <a:xfrm>
            <a:off x="238125" y="167463"/>
            <a:ext cx="5801784" cy="4351338"/>
          </a:xfrm>
          <a:prstGeom prst="rect">
            <a:avLst/>
          </a:prstGeom>
        </p:spPr>
      </p:pic>
      <p:sp>
        <p:nvSpPr>
          <p:cNvPr id="9" name="Segnaposto contenuto 8">
            <a:extLst>
              <a:ext uri="{FF2B5EF4-FFF2-40B4-BE49-F238E27FC236}">
                <a16:creationId xmlns:a16="http://schemas.microsoft.com/office/drawing/2014/main" id="{D4A98238-C5F8-BB41-B480-D1D136A886D2}"/>
              </a:ext>
            </a:extLst>
          </p:cNvPr>
          <p:cNvSpPr>
            <a:spLocks noGrp="1"/>
          </p:cNvSpPr>
          <p:nvPr>
            <p:ph idx="1"/>
          </p:nvPr>
        </p:nvSpPr>
        <p:spPr>
          <a:xfrm>
            <a:off x="238125" y="1639888"/>
            <a:ext cx="10515600" cy="4351338"/>
          </a:xfrm>
        </p:spPr>
        <p:txBody>
          <a:bodyPr/>
          <a:lstStyle/>
          <a:p>
            <a:endParaRPr lang="it-IT" dirty="0"/>
          </a:p>
          <a:p>
            <a:endParaRPr lang="it-IT" dirty="0"/>
          </a:p>
          <a:p>
            <a:endParaRPr lang="it-IT" dirty="0"/>
          </a:p>
        </p:txBody>
      </p:sp>
      <p:pic>
        <p:nvPicPr>
          <p:cNvPr id="5" name="Segnaposto contenuto 6">
            <a:extLst>
              <a:ext uri="{FF2B5EF4-FFF2-40B4-BE49-F238E27FC236}">
                <a16:creationId xmlns:a16="http://schemas.microsoft.com/office/drawing/2014/main" id="{39B4F629-9CDB-094D-AA25-7B7D9DA991C9}"/>
              </a:ext>
            </a:extLst>
          </p:cNvPr>
          <p:cNvPicPr>
            <a:picLocks noChangeAspect="1"/>
          </p:cNvPicPr>
          <p:nvPr/>
        </p:nvPicPr>
        <p:blipFill>
          <a:blip r:embed="rId3"/>
          <a:stretch>
            <a:fillRect/>
          </a:stretch>
        </p:blipFill>
        <p:spPr>
          <a:xfrm>
            <a:off x="6443330" y="535247"/>
            <a:ext cx="5137750" cy="3853313"/>
          </a:xfrm>
          <a:prstGeom prst="rect">
            <a:avLst/>
          </a:prstGeom>
        </p:spPr>
      </p:pic>
      <p:pic>
        <p:nvPicPr>
          <p:cNvPr id="6" name="Segnaposto contenuto 4">
            <a:extLst>
              <a:ext uri="{FF2B5EF4-FFF2-40B4-BE49-F238E27FC236}">
                <a16:creationId xmlns:a16="http://schemas.microsoft.com/office/drawing/2014/main" id="{186F6AD4-EAC6-414F-AB64-1B029CF15658}"/>
              </a:ext>
            </a:extLst>
          </p:cNvPr>
          <p:cNvPicPr>
            <a:picLocks noChangeAspect="1"/>
          </p:cNvPicPr>
          <p:nvPr/>
        </p:nvPicPr>
        <p:blipFill>
          <a:blip r:embed="rId4"/>
          <a:stretch>
            <a:fillRect/>
          </a:stretch>
        </p:blipFill>
        <p:spPr>
          <a:xfrm>
            <a:off x="3883173" y="4222390"/>
            <a:ext cx="4716893" cy="3537671"/>
          </a:xfrm>
          <a:prstGeom prst="rect">
            <a:avLst/>
          </a:prstGeom>
        </p:spPr>
      </p:pic>
    </p:spTree>
    <p:extLst>
      <p:ext uri="{BB962C8B-B14F-4D97-AF65-F5344CB8AC3E}">
        <p14:creationId xmlns:p14="http://schemas.microsoft.com/office/powerpoint/2010/main" val="774757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page69image39361024">
            <a:extLst>
              <a:ext uri="{FF2B5EF4-FFF2-40B4-BE49-F238E27FC236}">
                <a16:creationId xmlns:a16="http://schemas.microsoft.com/office/drawing/2014/main" id="{F4CE031A-D5B9-9D51-E570-A9F92AC28A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69image39358320">
            <a:extLst>
              <a:ext uri="{FF2B5EF4-FFF2-40B4-BE49-F238E27FC236}">
                <a16:creationId xmlns:a16="http://schemas.microsoft.com/office/drawing/2014/main" id="{142E11DB-A01E-8638-7C95-C1A1CBB035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5657" y="1121046"/>
            <a:ext cx="8534400" cy="439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51773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85A1F0FA-620F-124F-9332-771E91ABB5C3}"/>
              </a:ext>
            </a:extLst>
          </p:cNvPr>
          <p:cNvSpPr txBox="1"/>
          <p:nvPr/>
        </p:nvSpPr>
        <p:spPr>
          <a:xfrm>
            <a:off x="300039" y="493901"/>
            <a:ext cx="6923722" cy="3970318"/>
          </a:xfrm>
          <a:prstGeom prst="rect">
            <a:avLst/>
          </a:prstGeom>
          <a:noFill/>
        </p:spPr>
        <p:txBody>
          <a:bodyPr wrap="square">
            <a:spAutoFit/>
          </a:bodyPr>
          <a:lstStyle/>
          <a:p>
            <a:pPr algn="just"/>
            <a:r>
              <a:rPr lang="it-IT" sz="1800" dirty="0">
                <a:effectLst/>
                <a:latin typeface="Calibri" panose="020F0502020204030204" pitchFamily="34" charset="0"/>
                <a:ea typeface="Calibri" panose="020F0502020204030204" pitchFamily="34" charset="0"/>
                <a:cs typeface="Calibri" panose="020F0502020204030204" pitchFamily="34" charset="0"/>
              </a:rPr>
              <a:t>Fino agli anni post II^ guerra mondiale, planimetrie urbane su tre tipologie</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mj-lt"/>
              <a:buAutoNum type="arabicParenR"/>
            </a:pPr>
            <a:r>
              <a:rPr lang="it-IT" sz="1800" dirty="0">
                <a:effectLst/>
                <a:latin typeface="Calibri" panose="020F0502020204030204" pitchFamily="34" charset="0"/>
                <a:ea typeface="Calibri" panose="020F0502020204030204" pitchFamily="34" charset="0"/>
                <a:cs typeface="Calibri" panose="020F0502020204030204" pitchFamily="34" charset="0"/>
              </a:rPr>
              <a:t>allacciamenti in prosecuzione di piani di lottizzazione precedentemente tracciati;</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mj-lt"/>
              <a:buAutoNum type="arabicParenR"/>
            </a:pPr>
            <a:r>
              <a:rPr lang="it-IT" sz="1800" dirty="0">
                <a:effectLst/>
                <a:latin typeface="Calibri" panose="020F0502020204030204" pitchFamily="34" charset="0"/>
                <a:ea typeface="Calibri" panose="020F0502020204030204" pitchFamily="34" charset="0"/>
                <a:cs typeface="Calibri" panose="020F0502020204030204" pitchFamily="34" charset="0"/>
              </a:rPr>
              <a:t>frazionamenti senza metodo o direttive, e cioè tracciati di collegamento di gruppi d case da poco tempo erette in punti casuali e pertanto svolgendo piani di totale iniziativa privata;</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mj-lt"/>
              <a:buAutoNum type="arabicParenR"/>
            </a:pPr>
            <a:r>
              <a:rPr lang="it-IT" sz="1800" dirty="0">
                <a:effectLst/>
                <a:latin typeface="Calibri" panose="020F0502020204030204" pitchFamily="34" charset="0"/>
                <a:ea typeface="Calibri" panose="020F0502020204030204" pitchFamily="34" charset="0"/>
                <a:cs typeface="Calibri" panose="020F0502020204030204" pitchFamily="34" charset="0"/>
              </a:rPr>
              <a:t>traverse per abbreviare percorsi, usando strade di vecchia data, dando valore ai fiancheggianti terreni per consentire sviluppo edilizi</a:t>
            </a:r>
          </a:p>
          <a:p>
            <a:pPr lvl="0" algn="just"/>
            <a:endParaRPr lang="it-IT"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buFont typeface="+mj-lt"/>
              <a:buAutoNum type="arabicParenR"/>
            </a:pP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it-IT" sz="1800" dirty="0">
                <a:effectLst/>
                <a:latin typeface="Calibri" panose="020F0502020204030204" pitchFamily="34" charset="0"/>
                <a:ea typeface="Calibri" panose="020F0502020204030204" pitchFamily="34" charset="0"/>
                <a:cs typeface="Calibri" panose="020F0502020204030204" pitchFamily="34" charset="0"/>
              </a:rPr>
              <a:t>Con il dopo guerra e il boom economico degli anni ’60, la parte sud del quartiere si cementifica; i nuovi condomini sostituiscono villette e ortaglie</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sellaDiTesto 3">
            <a:extLst>
              <a:ext uri="{FF2B5EF4-FFF2-40B4-BE49-F238E27FC236}">
                <a16:creationId xmlns:a16="http://schemas.microsoft.com/office/drawing/2014/main" id="{0791C322-2677-B14B-B0D4-02459C3916F1}"/>
              </a:ext>
            </a:extLst>
          </p:cNvPr>
          <p:cNvSpPr txBox="1"/>
          <p:nvPr/>
        </p:nvSpPr>
        <p:spPr>
          <a:xfrm>
            <a:off x="163272" y="5082955"/>
            <a:ext cx="1691654" cy="1200329"/>
          </a:xfrm>
          <a:prstGeom prst="rect">
            <a:avLst/>
          </a:prstGeom>
          <a:noFill/>
        </p:spPr>
        <p:txBody>
          <a:bodyPr wrap="square" rtlCol="0">
            <a:spAutoFit/>
          </a:bodyPr>
          <a:lstStyle/>
          <a:p>
            <a:r>
              <a:rPr lang="it-IT" dirty="0"/>
              <a:t>Sussistono testimonianze rurali e proto </a:t>
            </a:r>
            <a:r>
              <a:rPr lang="it-IT" dirty="0" err="1"/>
              <a:t>ndustriali</a:t>
            </a:r>
            <a:endParaRPr lang="it-IT" dirty="0"/>
          </a:p>
        </p:txBody>
      </p:sp>
      <p:pic>
        <p:nvPicPr>
          <p:cNvPr id="6" name="Immagine 5">
            <a:extLst>
              <a:ext uri="{FF2B5EF4-FFF2-40B4-BE49-F238E27FC236}">
                <a16:creationId xmlns:a16="http://schemas.microsoft.com/office/drawing/2014/main" id="{9E753FEB-7ABD-A54E-8E0C-FF16C09143A5}"/>
              </a:ext>
            </a:extLst>
          </p:cNvPr>
          <p:cNvPicPr>
            <a:picLocks noChangeAspect="1"/>
          </p:cNvPicPr>
          <p:nvPr/>
        </p:nvPicPr>
        <p:blipFill>
          <a:blip r:embed="rId2"/>
          <a:stretch>
            <a:fillRect/>
          </a:stretch>
        </p:blipFill>
        <p:spPr>
          <a:xfrm>
            <a:off x="1950950" y="4330720"/>
            <a:ext cx="3349687" cy="2188131"/>
          </a:xfrm>
          <a:prstGeom prst="rect">
            <a:avLst/>
          </a:prstGeom>
        </p:spPr>
      </p:pic>
      <p:pic>
        <p:nvPicPr>
          <p:cNvPr id="8" name="Immagine 7">
            <a:extLst>
              <a:ext uri="{FF2B5EF4-FFF2-40B4-BE49-F238E27FC236}">
                <a16:creationId xmlns:a16="http://schemas.microsoft.com/office/drawing/2014/main" id="{86034B0A-5093-D742-97BF-E7DAC72CCD8F}"/>
              </a:ext>
            </a:extLst>
          </p:cNvPr>
          <p:cNvPicPr>
            <a:picLocks noChangeAspect="1"/>
          </p:cNvPicPr>
          <p:nvPr/>
        </p:nvPicPr>
        <p:blipFill>
          <a:blip r:embed="rId3"/>
          <a:stretch>
            <a:fillRect/>
          </a:stretch>
        </p:blipFill>
        <p:spPr>
          <a:xfrm>
            <a:off x="5691482" y="5082955"/>
            <a:ext cx="2302987" cy="1435895"/>
          </a:xfrm>
          <a:prstGeom prst="rect">
            <a:avLst/>
          </a:prstGeom>
        </p:spPr>
      </p:pic>
      <p:pic>
        <p:nvPicPr>
          <p:cNvPr id="10" name="Immagine 9">
            <a:extLst>
              <a:ext uri="{FF2B5EF4-FFF2-40B4-BE49-F238E27FC236}">
                <a16:creationId xmlns:a16="http://schemas.microsoft.com/office/drawing/2014/main" id="{E0E8AA5D-5299-3D49-8C81-19427531F060}"/>
              </a:ext>
            </a:extLst>
          </p:cNvPr>
          <p:cNvPicPr>
            <a:picLocks noChangeAspect="1"/>
          </p:cNvPicPr>
          <p:nvPr/>
        </p:nvPicPr>
        <p:blipFill>
          <a:blip r:embed="rId4"/>
          <a:stretch>
            <a:fillRect/>
          </a:stretch>
        </p:blipFill>
        <p:spPr>
          <a:xfrm>
            <a:off x="7994469" y="182238"/>
            <a:ext cx="3423904" cy="2557824"/>
          </a:xfrm>
          <a:prstGeom prst="rect">
            <a:avLst/>
          </a:prstGeom>
        </p:spPr>
      </p:pic>
      <p:pic>
        <p:nvPicPr>
          <p:cNvPr id="12" name="Immagine 11">
            <a:extLst>
              <a:ext uri="{FF2B5EF4-FFF2-40B4-BE49-F238E27FC236}">
                <a16:creationId xmlns:a16="http://schemas.microsoft.com/office/drawing/2014/main" id="{E0AC386F-5C3C-1D46-8C50-F4D6AE63D745}"/>
              </a:ext>
            </a:extLst>
          </p:cNvPr>
          <p:cNvPicPr>
            <a:picLocks noChangeAspect="1"/>
          </p:cNvPicPr>
          <p:nvPr/>
        </p:nvPicPr>
        <p:blipFill>
          <a:blip r:embed="rId5"/>
          <a:stretch>
            <a:fillRect/>
          </a:stretch>
        </p:blipFill>
        <p:spPr>
          <a:xfrm>
            <a:off x="7994469" y="3057162"/>
            <a:ext cx="3731568" cy="2425519"/>
          </a:xfrm>
          <a:prstGeom prst="rect">
            <a:avLst/>
          </a:prstGeom>
        </p:spPr>
      </p:pic>
    </p:spTree>
    <p:extLst>
      <p:ext uri="{BB962C8B-B14F-4D97-AF65-F5344CB8AC3E}">
        <p14:creationId xmlns:p14="http://schemas.microsoft.com/office/powerpoint/2010/main" val="11248314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7D6DD038-C3A7-4E4A-9BD6-58E55B8FDF75}"/>
              </a:ext>
            </a:extLst>
          </p:cNvPr>
          <p:cNvSpPr txBox="1"/>
          <p:nvPr/>
        </p:nvSpPr>
        <p:spPr>
          <a:xfrm>
            <a:off x="112488" y="323386"/>
            <a:ext cx="3846196" cy="4324261"/>
          </a:xfrm>
          <a:prstGeom prst="rect">
            <a:avLst/>
          </a:prstGeom>
          <a:noFill/>
        </p:spPr>
        <p:txBody>
          <a:bodyPr wrap="square">
            <a:spAutoFit/>
          </a:bodyPr>
          <a:lstStyle/>
          <a:p>
            <a:pPr lvl="0" algn="just"/>
            <a:r>
              <a:rPr lang="it-IT"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1951 - Piano Regolatore</a:t>
            </a:r>
          </a:p>
          <a:p>
            <a:pPr lvl="0" algn="just"/>
            <a:r>
              <a:rPr lang="it-IT" dirty="0">
                <a:effectLst/>
                <a:latin typeface="Arial" panose="020B0604020202020204" pitchFamily="34" charset="0"/>
                <a:ea typeface="Times New Roman" panose="02020603050405020304" pitchFamily="18" charset="0"/>
                <a:cs typeface="Arial" panose="020B0604020202020204" pitchFamily="34" charset="0"/>
              </a:rPr>
              <a:t>Loreto entra nei progetti urbani - progetti per la “valorizzazione” della collina – prime attenzioni a non occultare in nessun modo la libera visione del paesaggio</a:t>
            </a:r>
            <a:endParaRPr lang="it-IT" dirty="0">
              <a:latin typeface="Arial" panose="020B0604020202020204" pitchFamily="34" charset="0"/>
              <a:ea typeface="Calibri" panose="020F0502020204030204" pitchFamily="34" charset="0"/>
              <a:cs typeface="Arial" panose="020B0604020202020204" pitchFamily="34" charset="0"/>
            </a:endParaRPr>
          </a:p>
          <a:p>
            <a:pPr lvl="0" algn="just"/>
            <a:r>
              <a:rPr lang="it-IT" dirty="0">
                <a:effectLst/>
                <a:latin typeface="Arial" panose="020B0604020202020204" pitchFamily="34" charset="0"/>
                <a:ea typeface="Calibri" panose="020F0502020204030204" pitchFamily="34" charset="0"/>
                <a:cs typeface="Arial" panose="020B0604020202020204" pitchFamily="34" charset="0"/>
              </a:rPr>
              <a:t>Loreto, entrò ufficialmente nei progetti urbani comunali: con la progettazione di asili, scuole parchi, l’asfaltatura delle strade, che però verranno attuati dopo diversi anni</a:t>
            </a:r>
            <a:endParaRPr lang="it-IT" dirty="0">
              <a:effectLst/>
              <a:latin typeface="Arial" panose="020B0604020202020204" pitchFamily="34" charset="0"/>
              <a:ea typeface="Times New Roman" panose="02020603050405020304" pitchFamily="18" charset="0"/>
              <a:cs typeface="Arial" panose="020B0604020202020204" pitchFamily="34" charset="0"/>
            </a:endParaRPr>
          </a:p>
          <a:p>
            <a:pPr lvl="0">
              <a:spcAft>
                <a:spcPts val="600"/>
              </a:spcAft>
            </a:pPr>
            <a:r>
              <a:rPr lang="it-IT"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1955 </a:t>
            </a:r>
          </a:p>
          <a:p>
            <a:pPr lvl="0">
              <a:spcAft>
                <a:spcPts val="600"/>
              </a:spcAft>
            </a:pPr>
            <a:r>
              <a:rPr lang="it-IT" dirty="0">
                <a:effectLst/>
                <a:latin typeface="Arial" panose="020B0604020202020204" pitchFamily="34" charset="0"/>
                <a:ea typeface="Times New Roman" panose="02020603050405020304" pitchFamily="18" charset="0"/>
                <a:cs typeface="Arial" panose="020B0604020202020204" pitchFamily="34" charset="0"/>
              </a:rPr>
              <a:t>primi interventi residenziali a Loreto a carico dell’edilizia popolare con tre edifici a sin lungo via Bonomini</a:t>
            </a:r>
          </a:p>
        </p:txBody>
      </p:sp>
      <p:pic>
        <p:nvPicPr>
          <p:cNvPr id="4" name="Immagine 3">
            <a:extLst>
              <a:ext uri="{FF2B5EF4-FFF2-40B4-BE49-F238E27FC236}">
                <a16:creationId xmlns:a16="http://schemas.microsoft.com/office/drawing/2014/main" id="{E311B1F4-4740-FF4B-9135-CCE179D9A9A6}"/>
              </a:ext>
            </a:extLst>
          </p:cNvPr>
          <p:cNvPicPr>
            <a:picLocks noChangeAspect="1"/>
          </p:cNvPicPr>
          <p:nvPr/>
        </p:nvPicPr>
        <p:blipFill>
          <a:blip r:embed="rId2"/>
          <a:stretch>
            <a:fillRect/>
          </a:stretch>
        </p:blipFill>
        <p:spPr>
          <a:xfrm>
            <a:off x="4359577" y="121357"/>
            <a:ext cx="7719935" cy="6414564"/>
          </a:xfrm>
          <a:prstGeom prst="rect">
            <a:avLst/>
          </a:prstGeom>
        </p:spPr>
      </p:pic>
      <p:sp>
        <p:nvSpPr>
          <p:cNvPr id="5" name="CasellaDiTesto 4">
            <a:extLst>
              <a:ext uri="{FF2B5EF4-FFF2-40B4-BE49-F238E27FC236}">
                <a16:creationId xmlns:a16="http://schemas.microsoft.com/office/drawing/2014/main" id="{66EB0320-33B0-EA4C-BEF3-2B4D1C5E67C5}"/>
              </a:ext>
            </a:extLst>
          </p:cNvPr>
          <p:cNvSpPr txBox="1"/>
          <p:nvPr/>
        </p:nvSpPr>
        <p:spPr>
          <a:xfrm>
            <a:off x="234176" y="4951142"/>
            <a:ext cx="4705813" cy="1431161"/>
          </a:xfrm>
          <a:prstGeom prst="rect">
            <a:avLst/>
          </a:prstGeom>
          <a:solidFill>
            <a:schemeClr val="accent3"/>
          </a:solidFill>
        </p:spPr>
        <p:txBody>
          <a:bodyPr wrap="square">
            <a:spAutoFit/>
          </a:bodyPr>
          <a:lstStyle/>
          <a:p>
            <a:pPr lvl="1">
              <a:spcAft>
                <a:spcPts val="600"/>
              </a:spcAft>
            </a:pPr>
            <a:r>
              <a:rPr lang="it-IT" sz="1800" dirty="0">
                <a:effectLst/>
                <a:latin typeface="Calibri" panose="020F0502020204030204" pitchFamily="34" charset="0"/>
                <a:ea typeface="Calibri" panose="020F0502020204030204" pitchFamily="34" charset="0"/>
                <a:cs typeface="Calibri" panose="020F0502020204030204" pitchFamily="34" charset="0"/>
              </a:rPr>
              <a:t>anni Cinquanta  - 6.000</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lvl="1">
              <a:spcAft>
                <a:spcPts val="600"/>
              </a:spcAft>
            </a:pPr>
            <a:r>
              <a:rPr lang="it-IT" sz="1800" dirty="0">
                <a:effectLst/>
                <a:latin typeface="Calibri" panose="020F0502020204030204" pitchFamily="34" charset="0"/>
                <a:ea typeface="Calibri" panose="020F0502020204030204" pitchFamily="34" charset="0"/>
                <a:cs typeface="Calibri" panose="020F0502020204030204" pitchFamily="34" charset="0"/>
              </a:rPr>
              <a:t>seconda metà degli anni Sessanta  - 8.000</a:t>
            </a:r>
          </a:p>
          <a:p>
            <a:pPr lvl="1">
              <a:spcAft>
                <a:spcPts val="600"/>
              </a:spcAft>
            </a:pPr>
            <a:r>
              <a:rPr lang="it-IT" dirty="0">
                <a:latin typeface="Calibri" panose="020F0502020204030204" pitchFamily="34" charset="0"/>
                <a:ea typeface="Calibri" panose="020F0502020204030204" pitchFamily="34" charset="0"/>
                <a:cs typeface="Calibri" panose="020F0502020204030204" pitchFamily="34" charset="0"/>
              </a:rPr>
              <a:t>f</a:t>
            </a:r>
            <a:r>
              <a:rPr lang="it-IT" sz="1800" dirty="0">
                <a:effectLst/>
                <a:latin typeface="Calibri" panose="020F0502020204030204" pitchFamily="34" charset="0"/>
                <a:ea typeface="Calibri" panose="020F0502020204030204" pitchFamily="34" charset="0"/>
                <a:cs typeface="Calibri" panose="020F0502020204030204" pitchFamily="34" charset="0"/>
              </a:rPr>
              <a:t>ine anni Settanta 11.000</a:t>
            </a:r>
          </a:p>
          <a:p>
            <a:pPr lvl="1">
              <a:spcAft>
                <a:spcPts val="600"/>
              </a:spcAft>
            </a:pPr>
            <a:r>
              <a:rPr lang="it-IT" dirty="0">
                <a:latin typeface="Calibri" panose="020F0502020204030204" pitchFamily="34" charset="0"/>
                <a:ea typeface="Calibri" panose="020F0502020204030204" pitchFamily="34" charset="0"/>
                <a:cs typeface="Calibri" panose="020F0502020204030204" pitchFamily="34" charset="0"/>
              </a:rPr>
              <a:t>2021  - 7130</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639124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BB670F1-A328-2D45-A8F4-585C0A9BBE30}"/>
              </a:ext>
            </a:extLst>
          </p:cNvPr>
          <p:cNvSpPr txBox="1"/>
          <p:nvPr/>
        </p:nvSpPr>
        <p:spPr>
          <a:xfrm>
            <a:off x="802888" y="512955"/>
            <a:ext cx="4728117" cy="2385268"/>
          </a:xfrm>
          <a:prstGeom prst="rect">
            <a:avLst/>
          </a:prstGeom>
          <a:noFill/>
        </p:spPr>
        <p:txBody>
          <a:bodyPr wrap="square">
            <a:spAutoFit/>
          </a:bodyPr>
          <a:lstStyle/>
          <a:p>
            <a:pPr lvl="0" algn="just">
              <a:spcAft>
                <a:spcPts val="600"/>
              </a:spcAft>
            </a:pPr>
            <a:r>
              <a:rPr lang="it-IT"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1962</a:t>
            </a:r>
            <a:r>
              <a:rPr lang="it-IT" sz="1800" dirty="0">
                <a:effectLst/>
                <a:latin typeface="Calibri" panose="020F0502020204030204" pitchFamily="34" charset="0"/>
                <a:ea typeface="Times New Roman" panose="02020603050405020304" pitchFamily="18" charset="0"/>
                <a:cs typeface="Calibri" panose="020F0502020204030204" pitchFamily="34" charset="0"/>
              </a:rPr>
              <a:t> </a:t>
            </a:r>
          </a:p>
          <a:p>
            <a:pPr lvl="0" algn="just">
              <a:spcAft>
                <a:spcPts val="600"/>
              </a:spcAft>
            </a:pPr>
            <a:r>
              <a:rPr lang="it-IT" sz="1800" dirty="0">
                <a:effectLst/>
                <a:latin typeface="Calibri" panose="020F0502020204030204" pitchFamily="34" charset="0"/>
                <a:ea typeface="Times New Roman" panose="02020603050405020304" pitchFamily="18" charset="0"/>
                <a:cs typeface="Calibri" panose="020F0502020204030204" pitchFamily="34" charset="0"/>
              </a:rPr>
              <a:t>legge statale 167 per abitazioni di edilizia economica e popolare. Ai Comuni era fatto obbligo di applicare questa legge. Bergamo presentò il piano al limite dei tempi di scadenza: le zone interessate erano Valtesse, Redona, Loreto, Longuelo-</a:t>
            </a:r>
            <a:r>
              <a:rPr lang="it-IT" sz="1800" dirty="0" err="1">
                <a:effectLst/>
                <a:latin typeface="Calibri" panose="020F0502020204030204" pitchFamily="34" charset="0"/>
                <a:ea typeface="Times New Roman" panose="02020603050405020304" pitchFamily="18" charset="0"/>
                <a:cs typeface="Calibri" panose="020F0502020204030204" pitchFamily="34" charset="0"/>
              </a:rPr>
              <a:t>Focasina</a:t>
            </a:r>
            <a:r>
              <a:rPr lang="it-IT" sz="1800" dirty="0">
                <a:effectLst/>
                <a:latin typeface="Calibri" panose="020F0502020204030204" pitchFamily="34" charset="0"/>
                <a:ea typeface="Times New Roman" panose="02020603050405020304" pitchFamily="18" charset="0"/>
                <a:cs typeface="Calibri" panose="020F0502020204030204" pitchFamily="34" charset="0"/>
              </a:rPr>
              <a:t>. Solo il piano di Loreto verrà attuato. </a:t>
            </a:r>
            <a:endParaRPr lang="it-IT"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Immagine 5">
            <a:extLst>
              <a:ext uri="{FF2B5EF4-FFF2-40B4-BE49-F238E27FC236}">
                <a16:creationId xmlns:a16="http://schemas.microsoft.com/office/drawing/2014/main" id="{D1DD1840-BEF9-C148-B18B-4E44DF4D1A28}"/>
              </a:ext>
            </a:extLst>
          </p:cNvPr>
          <p:cNvPicPr>
            <a:picLocks noChangeAspect="1"/>
          </p:cNvPicPr>
          <p:nvPr/>
        </p:nvPicPr>
        <p:blipFill>
          <a:blip r:embed="rId2"/>
          <a:stretch>
            <a:fillRect/>
          </a:stretch>
        </p:blipFill>
        <p:spPr>
          <a:xfrm>
            <a:off x="5991920" y="1309624"/>
            <a:ext cx="5590479" cy="4192859"/>
          </a:xfrm>
          <a:prstGeom prst="rect">
            <a:avLst/>
          </a:prstGeom>
        </p:spPr>
      </p:pic>
      <p:sp>
        <p:nvSpPr>
          <p:cNvPr id="7" name="CasellaDiTesto 6">
            <a:extLst>
              <a:ext uri="{FF2B5EF4-FFF2-40B4-BE49-F238E27FC236}">
                <a16:creationId xmlns:a16="http://schemas.microsoft.com/office/drawing/2014/main" id="{1F909477-2B0B-2746-839B-4863013C7DCD}"/>
              </a:ext>
            </a:extLst>
          </p:cNvPr>
          <p:cNvSpPr txBox="1"/>
          <p:nvPr/>
        </p:nvSpPr>
        <p:spPr>
          <a:xfrm>
            <a:off x="1884556" y="2898223"/>
            <a:ext cx="2553629" cy="369332"/>
          </a:xfrm>
          <a:prstGeom prst="rect">
            <a:avLst/>
          </a:prstGeom>
          <a:solidFill>
            <a:schemeClr val="accent4">
              <a:lumMod val="60000"/>
              <a:lumOff val="40000"/>
            </a:schemeClr>
          </a:solidFill>
        </p:spPr>
        <p:txBody>
          <a:bodyPr wrap="square" rtlCol="0">
            <a:spAutoFit/>
          </a:bodyPr>
          <a:lstStyle/>
          <a:p>
            <a:r>
              <a:rPr lang="it-IT" dirty="0"/>
              <a:t>Nascita di «non luoghi»</a:t>
            </a:r>
          </a:p>
        </p:txBody>
      </p:sp>
      <p:sp>
        <p:nvSpPr>
          <p:cNvPr id="9" name="CasellaDiTesto 8">
            <a:extLst>
              <a:ext uri="{FF2B5EF4-FFF2-40B4-BE49-F238E27FC236}">
                <a16:creationId xmlns:a16="http://schemas.microsoft.com/office/drawing/2014/main" id="{DE4E0E07-B830-FC47-AC09-3D5EE5360E17}"/>
              </a:ext>
            </a:extLst>
          </p:cNvPr>
          <p:cNvSpPr txBox="1"/>
          <p:nvPr/>
        </p:nvSpPr>
        <p:spPr>
          <a:xfrm>
            <a:off x="609601" y="3429000"/>
            <a:ext cx="4330389" cy="3016210"/>
          </a:xfrm>
          <a:prstGeom prst="rect">
            <a:avLst/>
          </a:prstGeom>
          <a:noFill/>
        </p:spPr>
        <p:txBody>
          <a:bodyPr wrap="square">
            <a:spAutoFit/>
          </a:bodyPr>
          <a:lstStyle/>
          <a:p>
            <a:pPr marL="342900" lvl="0" indent="-342900" algn="just">
              <a:buFont typeface="Cambria" panose="02040503050406030204" pitchFamily="18" charset="0"/>
              <a:buChar char="-"/>
            </a:pPr>
            <a:r>
              <a:rPr lang="it-IT" sz="1800" dirty="0">
                <a:effectLst/>
                <a:latin typeface="Calibri" panose="020F0502020204030204" pitchFamily="34" charset="0"/>
                <a:ea typeface="Times New Roman" panose="02020603050405020304" pitchFamily="18" charset="0"/>
                <a:cs typeface="Calibri" panose="020F0502020204030204" pitchFamily="34" charset="0"/>
              </a:rPr>
              <a:t>1965 – 18 febbraio – il vescovo Clemente </a:t>
            </a:r>
            <a:r>
              <a:rPr lang="it-IT" sz="1800" dirty="0" err="1">
                <a:effectLst/>
                <a:latin typeface="Calibri" panose="020F0502020204030204" pitchFamily="34" charset="0"/>
                <a:ea typeface="Times New Roman" panose="02020603050405020304" pitchFamily="18" charset="0"/>
                <a:cs typeface="Calibri" panose="020F0502020204030204" pitchFamily="34" charset="0"/>
              </a:rPr>
              <a:t>Gaddi</a:t>
            </a:r>
            <a:r>
              <a:rPr lang="it-IT" sz="1800" dirty="0">
                <a:effectLst/>
                <a:latin typeface="Calibri" panose="020F0502020204030204" pitchFamily="34" charset="0"/>
                <a:ea typeface="Times New Roman" panose="02020603050405020304" pitchFamily="18" charset="0"/>
                <a:cs typeface="Calibri" panose="020F0502020204030204" pitchFamily="34" charset="0"/>
              </a:rPr>
              <a:t> </a:t>
            </a:r>
            <a:r>
              <a:rPr lang="it-IT" sz="18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decreta la costituzione della parrocchia di S. Paolo </a:t>
            </a:r>
            <a:r>
              <a:rPr lang="it-IT" sz="1800" dirty="0">
                <a:effectLst/>
                <a:latin typeface="Calibri" panose="020F0502020204030204" pitchFamily="34" charset="0"/>
                <a:ea typeface="Times New Roman" panose="02020603050405020304" pitchFamily="18" charset="0"/>
                <a:cs typeface="Calibri" panose="020F0502020204030204" pitchFamily="34" charset="0"/>
              </a:rPr>
              <a:t>– la nova chiesa (su progetto di Luciano </a:t>
            </a:r>
            <a:r>
              <a:rPr lang="it-IT" sz="1800" dirty="0" err="1">
                <a:effectLst/>
                <a:latin typeface="Calibri" panose="020F0502020204030204" pitchFamily="34" charset="0"/>
                <a:ea typeface="Times New Roman" panose="02020603050405020304" pitchFamily="18" charset="0"/>
                <a:cs typeface="Calibri" panose="020F0502020204030204" pitchFamily="34" charset="0"/>
              </a:rPr>
              <a:t>Galmozzi</a:t>
            </a:r>
            <a:r>
              <a:rPr lang="it-IT" sz="1800" dirty="0">
                <a:effectLst/>
                <a:latin typeface="Calibri" panose="020F0502020204030204" pitchFamily="34" charset="0"/>
                <a:ea typeface="Times New Roman" panose="02020603050405020304" pitchFamily="18" charset="0"/>
                <a:cs typeface="Calibri" panose="020F0502020204030204" pitchFamily="34" charset="0"/>
              </a:rPr>
              <a:t>) viene consacrata il 4 ottobre 1970</a:t>
            </a:r>
            <a:endParaRPr lang="it-IT" sz="1800" dirty="0">
              <a:effectLst/>
              <a:latin typeface="Calibri" panose="020F0502020204030204" pitchFamily="34" charset="0"/>
              <a:ea typeface="Times New Roman" panose="02020603050405020304" pitchFamily="18" charset="0"/>
              <a:cs typeface="Times New Roman" panose="02020603050405020304" pitchFamily="18" charset="0"/>
            </a:endParaRPr>
          </a:p>
          <a:p>
            <a:pPr>
              <a:spcAft>
                <a:spcPts val="600"/>
              </a:spcAft>
            </a:pPr>
            <a:r>
              <a:rPr lang="it-IT" sz="1800" dirty="0">
                <a:effectLst/>
                <a:latin typeface="Calibri" panose="020F0502020204030204" pitchFamily="34" charset="0"/>
                <a:ea typeface="Calibri" panose="020F0502020204030204" pitchFamily="34" charset="0"/>
                <a:cs typeface="Calibri" panose="020F0502020204030204" pitchFamily="34"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Font typeface="Cambria" panose="02040503050406030204" pitchFamily="18" charset="0"/>
              <a:buChar char="-"/>
            </a:pPr>
            <a:r>
              <a:rPr lang="it-IT" sz="1800" dirty="0">
                <a:effectLst/>
                <a:latin typeface="Calibri" panose="020F0502020204030204" pitchFamily="34" charset="0"/>
                <a:ea typeface="Times New Roman" panose="02020603050405020304" pitchFamily="18" charset="0"/>
                <a:cs typeface="Calibri" panose="020F0502020204030204" pitchFamily="34" charset="0"/>
              </a:rPr>
              <a:t> 1978-1981 - il “Villaggio del sole” e le Terrazze fiorite</a:t>
            </a:r>
            <a:endParaRPr lang="it-I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Font typeface="Cambria" panose="02040503050406030204" pitchFamily="18" charset="0"/>
              <a:buChar char="-"/>
            </a:pPr>
            <a:r>
              <a:rPr lang="it-IT" sz="1800" dirty="0">
                <a:effectLst/>
                <a:latin typeface="Calibri" panose="020F0502020204030204" pitchFamily="34" charset="0"/>
                <a:ea typeface="Times New Roman" panose="02020603050405020304" pitchFamily="18" charset="0"/>
                <a:cs typeface="Calibri" panose="020F0502020204030204" pitchFamily="34" charset="0"/>
              </a:rPr>
              <a:t>Inizio anni ’80 – costruzione del centro sociale in piazzale Rontgen</a:t>
            </a:r>
            <a:endParaRPr lang="it-IT"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56099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37D1D3C7-F7EC-1F4F-BD74-24B3666F5102}"/>
              </a:ext>
            </a:extLst>
          </p:cNvPr>
          <p:cNvPicPr>
            <a:picLocks noChangeAspect="1"/>
          </p:cNvPicPr>
          <p:nvPr/>
        </p:nvPicPr>
        <p:blipFill>
          <a:blip r:embed="rId2"/>
          <a:stretch>
            <a:fillRect/>
          </a:stretch>
        </p:blipFill>
        <p:spPr>
          <a:xfrm>
            <a:off x="2883878" y="590843"/>
            <a:ext cx="4459457" cy="6165306"/>
          </a:xfrm>
          <a:prstGeom prst="rect">
            <a:avLst/>
          </a:prstGeom>
        </p:spPr>
      </p:pic>
    </p:spTree>
    <p:extLst>
      <p:ext uri="{BB962C8B-B14F-4D97-AF65-F5344CB8AC3E}">
        <p14:creationId xmlns:p14="http://schemas.microsoft.com/office/powerpoint/2010/main" val="26226296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56663BD6-F587-7EB3-FF76-7945E96AA14E}"/>
              </a:ext>
            </a:extLst>
          </p:cNvPr>
          <p:cNvPicPr>
            <a:picLocks noChangeAspect="1"/>
          </p:cNvPicPr>
          <p:nvPr/>
        </p:nvPicPr>
        <p:blipFill>
          <a:blip r:embed="rId2"/>
          <a:stretch>
            <a:fillRect/>
          </a:stretch>
        </p:blipFill>
        <p:spPr>
          <a:xfrm>
            <a:off x="1655605" y="400930"/>
            <a:ext cx="6116794" cy="6309360"/>
          </a:xfrm>
          <a:prstGeom prst="rect">
            <a:avLst/>
          </a:prstGeom>
        </p:spPr>
      </p:pic>
    </p:spTree>
    <p:extLst>
      <p:ext uri="{BB962C8B-B14F-4D97-AF65-F5344CB8AC3E}">
        <p14:creationId xmlns:p14="http://schemas.microsoft.com/office/powerpoint/2010/main" val="29678757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31DA669B-70EC-B4F5-FDED-7FEE27A1FEF0}"/>
              </a:ext>
            </a:extLst>
          </p:cNvPr>
          <p:cNvPicPr>
            <a:picLocks noChangeAspect="1"/>
          </p:cNvPicPr>
          <p:nvPr/>
        </p:nvPicPr>
        <p:blipFill>
          <a:blip r:embed="rId2"/>
          <a:stretch>
            <a:fillRect/>
          </a:stretch>
        </p:blipFill>
        <p:spPr>
          <a:xfrm>
            <a:off x="257175" y="779485"/>
            <a:ext cx="11305772" cy="4921228"/>
          </a:xfrm>
          <a:prstGeom prst="rect">
            <a:avLst/>
          </a:prstGeom>
        </p:spPr>
      </p:pic>
      <p:sp>
        <p:nvSpPr>
          <p:cNvPr id="4" name="CasellaDiTesto 3">
            <a:extLst>
              <a:ext uri="{FF2B5EF4-FFF2-40B4-BE49-F238E27FC236}">
                <a16:creationId xmlns:a16="http://schemas.microsoft.com/office/drawing/2014/main" id="{6BCE5B3A-A130-9ED6-6756-9698B5E1CA22}"/>
              </a:ext>
            </a:extLst>
          </p:cNvPr>
          <p:cNvSpPr txBox="1"/>
          <p:nvPr/>
        </p:nvSpPr>
        <p:spPr>
          <a:xfrm>
            <a:off x="5241073" y="6088566"/>
            <a:ext cx="2161746" cy="369332"/>
          </a:xfrm>
          <a:prstGeom prst="rect">
            <a:avLst/>
          </a:prstGeom>
          <a:noFill/>
        </p:spPr>
        <p:txBody>
          <a:bodyPr wrap="none" rtlCol="0">
            <a:spAutoFit/>
          </a:bodyPr>
          <a:lstStyle/>
          <a:p>
            <a:r>
              <a:rPr lang="it-IT" dirty="0" err="1"/>
              <a:t>Mappacatastalr</a:t>
            </a:r>
            <a:r>
              <a:rPr lang="it-IT" dirty="0"/>
              <a:t> 1901</a:t>
            </a:r>
          </a:p>
        </p:txBody>
      </p:sp>
    </p:spTree>
    <p:extLst>
      <p:ext uri="{BB962C8B-B14F-4D97-AF65-F5344CB8AC3E}">
        <p14:creationId xmlns:p14="http://schemas.microsoft.com/office/powerpoint/2010/main" val="13682967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5B873E28-1EEF-1998-CB6C-29E43F9B2C6A}"/>
              </a:ext>
            </a:extLst>
          </p:cNvPr>
          <p:cNvPicPr>
            <a:picLocks noChangeAspect="1"/>
          </p:cNvPicPr>
          <p:nvPr/>
        </p:nvPicPr>
        <p:blipFill>
          <a:blip r:embed="rId2"/>
          <a:stretch>
            <a:fillRect/>
          </a:stretch>
        </p:blipFill>
        <p:spPr>
          <a:xfrm>
            <a:off x="3057710" y="0"/>
            <a:ext cx="6076579" cy="6858000"/>
          </a:xfrm>
          <a:prstGeom prst="rect">
            <a:avLst/>
          </a:prstGeom>
        </p:spPr>
      </p:pic>
      <p:sp>
        <p:nvSpPr>
          <p:cNvPr id="4" name="CasellaDiTesto 3">
            <a:extLst>
              <a:ext uri="{FF2B5EF4-FFF2-40B4-BE49-F238E27FC236}">
                <a16:creationId xmlns:a16="http://schemas.microsoft.com/office/drawing/2014/main" id="{2D268B91-808C-2872-C6F0-F5C52B1F3E33}"/>
              </a:ext>
            </a:extLst>
          </p:cNvPr>
          <p:cNvSpPr txBox="1"/>
          <p:nvPr/>
        </p:nvSpPr>
        <p:spPr>
          <a:xfrm>
            <a:off x="612949" y="1256044"/>
            <a:ext cx="2612128" cy="1477328"/>
          </a:xfrm>
          <a:prstGeom prst="rect">
            <a:avLst/>
          </a:prstGeom>
          <a:noFill/>
        </p:spPr>
        <p:txBody>
          <a:bodyPr wrap="square" rtlCol="0">
            <a:spAutoFit/>
          </a:bodyPr>
          <a:lstStyle/>
          <a:p>
            <a:r>
              <a:rPr lang="it-IT" dirty="0"/>
              <a:t>Confini parrocchiali</a:t>
            </a:r>
          </a:p>
          <a:p>
            <a:r>
              <a:rPr lang="it-IT" dirty="0"/>
              <a:t>dal 1970</a:t>
            </a:r>
          </a:p>
          <a:p>
            <a:endParaRPr lang="it-IT" dirty="0"/>
          </a:p>
          <a:p>
            <a:r>
              <a:rPr lang="it-IT" dirty="0"/>
              <a:t>Modificati verso ovest</a:t>
            </a:r>
          </a:p>
          <a:p>
            <a:r>
              <a:rPr lang="it-IT" dirty="0"/>
              <a:t>nel 1983 </a:t>
            </a:r>
          </a:p>
        </p:txBody>
      </p:sp>
    </p:spTree>
    <p:extLst>
      <p:ext uri="{BB962C8B-B14F-4D97-AF65-F5344CB8AC3E}">
        <p14:creationId xmlns:p14="http://schemas.microsoft.com/office/powerpoint/2010/main" val="42800967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183168CB-C4F8-B4F5-57BB-CC1A15D0ABB8}"/>
              </a:ext>
            </a:extLst>
          </p:cNvPr>
          <p:cNvPicPr>
            <a:picLocks noChangeAspect="1"/>
          </p:cNvPicPr>
          <p:nvPr/>
        </p:nvPicPr>
        <p:blipFill>
          <a:blip r:embed="rId2"/>
          <a:stretch>
            <a:fillRect/>
          </a:stretch>
        </p:blipFill>
        <p:spPr>
          <a:xfrm>
            <a:off x="3014663" y="0"/>
            <a:ext cx="5630862" cy="6447552"/>
          </a:xfrm>
          <a:prstGeom prst="rect">
            <a:avLst/>
          </a:prstGeom>
        </p:spPr>
      </p:pic>
    </p:spTree>
    <p:extLst>
      <p:ext uri="{BB962C8B-B14F-4D97-AF65-F5344CB8AC3E}">
        <p14:creationId xmlns:p14="http://schemas.microsoft.com/office/powerpoint/2010/main" val="4265743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B7CF89CF-0110-7E81-0C78-ABDF23267BAF}"/>
              </a:ext>
            </a:extLst>
          </p:cNvPr>
          <p:cNvPicPr>
            <a:picLocks noChangeAspect="1"/>
          </p:cNvPicPr>
          <p:nvPr/>
        </p:nvPicPr>
        <p:blipFill>
          <a:blip r:embed="rId2"/>
          <a:stretch>
            <a:fillRect/>
          </a:stretch>
        </p:blipFill>
        <p:spPr>
          <a:xfrm>
            <a:off x="1410107" y="0"/>
            <a:ext cx="7772400" cy="5687615"/>
          </a:xfrm>
          <a:prstGeom prst="rect">
            <a:avLst/>
          </a:prstGeom>
        </p:spPr>
      </p:pic>
    </p:spTree>
    <p:extLst>
      <p:ext uri="{BB962C8B-B14F-4D97-AF65-F5344CB8AC3E}">
        <p14:creationId xmlns:p14="http://schemas.microsoft.com/office/powerpoint/2010/main" val="32780637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0BA87576-5835-264B-8E64-31840D824A85}"/>
              </a:ext>
            </a:extLst>
          </p:cNvPr>
          <p:cNvSpPr txBox="1"/>
          <p:nvPr/>
        </p:nvSpPr>
        <p:spPr>
          <a:xfrm>
            <a:off x="559560" y="3995226"/>
            <a:ext cx="44799562" cy="2616188"/>
          </a:xfrm>
          <a:prstGeom prst="rect">
            <a:avLst/>
          </a:prstGeom>
          <a:noFill/>
        </p:spPr>
        <p:txBody>
          <a:bodyPr wrap="square" rtlCol="0">
            <a:spAutoFit/>
          </a:bodyPr>
          <a:lstStyle/>
          <a:p>
            <a:r>
              <a:rPr lang="it-IT" b="0" i="0" u="none" strike="noStrike" dirty="0">
                <a:solidFill>
                  <a:srgbClr val="444444"/>
                </a:solidFill>
                <a:effectLst/>
                <a:latin typeface="Verdana" panose="020B0604030504040204" pitchFamily="34" charset="0"/>
              </a:rPr>
              <a:t>Nello stesso 1965 l’ing. </a:t>
            </a:r>
            <a:r>
              <a:rPr lang="it-IT" b="0" i="0" u="none" strike="noStrike" dirty="0" err="1">
                <a:solidFill>
                  <a:srgbClr val="444444"/>
                </a:solidFill>
                <a:effectLst/>
                <a:latin typeface="Verdana" panose="020B0604030504040204" pitchFamily="34" charset="0"/>
              </a:rPr>
              <a:t>Galmozzi</a:t>
            </a:r>
            <a:r>
              <a:rPr lang="it-IT" b="0" i="0" u="none" strike="noStrike" dirty="0">
                <a:solidFill>
                  <a:srgbClr val="444444"/>
                </a:solidFill>
                <a:effectLst/>
                <a:latin typeface="Verdana" panose="020B0604030504040204" pitchFamily="34" charset="0"/>
              </a:rPr>
              <a:t> proporziona il complesso </a:t>
            </a:r>
          </a:p>
          <a:p>
            <a:r>
              <a:rPr lang="it-IT" b="0" i="0" u="none" strike="noStrike" dirty="0">
                <a:solidFill>
                  <a:srgbClr val="444444"/>
                </a:solidFill>
                <a:effectLst/>
                <a:latin typeface="Verdana" panose="020B0604030504040204" pitchFamily="34" charset="0"/>
              </a:rPr>
              <a:t>di San Paolo Apostolo ai </a:t>
            </a:r>
            <a:r>
              <a:rPr lang="it-IT" b="0" i="0" u="none" strike="noStrike" dirty="0">
                <a:solidFill>
                  <a:srgbClr val="FF0000"/>
                </a:solidFill>
                <a:effectLst/>
                <a:latin typeface="Verdana" panose="020B0604030504040204" pitchFamily="34" charset="0"/>
              </a:rPr>
              <a:t>13.308 </a:t>
            </a:r>
            <a:r>
              <a:rPr lang="it-IT" b="0" i="0" u="none" strike="noStrike" dirty="0">
                <a:solidFill>
                  <a:srgbClr val="444444"/>
                </a:solidFill>
                <a:effectLst/>
                <a:latin typeface="Verdana" panose="020B0604030504040204" pitchFamily="34" charset="0"/>
              </a:rPr>
              <a:t>abitanti, attesi </a:t>
            </a:r>
          </a:p>
          <a:p>
            <a:r>
              <a:rPr lang="it-IT" b="0" i="0" u="none" strike="noStrike" dirty="0">
                <a:solidFill>
                  <a:srgbClr val="444444"/>
                </a:solidFill>
                <a:effectLst/>
                <a:latin typeface="Verdana" panose="020B0604030504040204" pitchFamily="34" charset="0"/>
              </a:rPr>
              <a:t>nella nuova zona residenziale. Successive revisioni</a:t>
            </a:r>
          </a:p>
          <a:p>
            <a:r>
              <a:rPr lang="it-IT" b="0" i="0" u="none" strike="noStrike" dirty="0">
                <a:solidFill>
                  <a:srgbClr val="444444"/>
                </a:solidFill>
                <a:effectLst/>
                <a:latin typeface="Verdana" panose="020B0604030504040204" pitchFamily="34" charset="0"/>
              </a:rPr>
              <a:t> al Piano regolatore abbattono tuttavia quella stima a </a:t>
            </a:r>
            <a:r>
              <a:rPr lang="it-IT" b="0" i="0" u="none" strike="noStrike" dirty="0">
                <a:solidFill>
                  <a:srgbClr val="FF0000"/>
                </a:solidFill>
                <a:effectLst/>
                <a:latin typeface="Verdana" panose="020B0604030504040204" pitchFamily="34" charset="0"/>
              </a:rPr>
              <a:t>8.260 </a:t>
            </a:r>
            <a:r>
              <a:rPr lang="it-IT" b="0" i="0" u="none" strike="noStrike" dirty="0">
                <a:solidFill>
                  <a:srgbClr val="444444"/>
                </a:solidFill>
                <a:effectLst/>
                <a:latin typeface="Verdana" panose="020B0604030504040204" pitchFamily="34" charset="0"/>
              </a:rPr>
              <a:t>abitanti.</a:t>
            </a:r>
          </a:p>
          <a:p>
            <a:r>
              <a:rPr lang="it-IT" b="0" i="0" u="none" strike="noStrike" dirty="0">
                <a:solidFill>
                  <a:srgbClr val="444444"/>
                </a:solidFill>
                <a:effectLst/>
                <a:latin typeface="Verdana" panose="020B0604030504040204" pitchFamily="34" charset="0"/>
              </a:rPr>
              <a:t> Nel gennaio 1968 il tecnico adatta il progetto alla nuova densità prevista, </a:t>
            </a:r>
          </a:p>
          <a:p>
            <a:r>
              <a:rPr lang="it-IT" b="0" i="0" u="none" strike="noStrike" dirty="0">
                <a:solidFill>
                  <a:srgbClr val="444444"/>
                </a:solidFill>
                <a:effectLst/>
                <a:latin typeface="Verdana" panose="020B0604030504040204" pitchFamily="34" charset="0"/>
              </a:rPr>
              <a:t>riflettendo inoltre sulla </a:t>
            </a:r>
            <a:r>
              <a:rPr lang="it-IT" b="0" i="0" u="none" strike="noStrike" dirty="0">
                <a:solidFill>
                  <a:srgbClr val="FF0000"/>
                </a:solidFill>
                <a:effectLst/>
                <a:latin typeface="Verdana" panose="020B0604030504040204" pitchFamily="34" charset="0"/>
              </a:rPr>
              <a:t>positura della chiesa a colloquio con gli edifici vicini</a:t>
            </a:r>
            <a:r>
              <a:rPr lang="it-IT" b="0" i="0" u="none" strike="noStrike" dirty="0">
                <a:solidFill>
                  <a:srgbClr val="444444"/>
                </a:solidFill>
                <a:effectLst/>
                <a:latin typeface="Verdana" panose="020B0604030504040204" pitchFamily="34" charset="0"/>
              </a:rPr>
              <a:t>: </a:t>
            </a:r>
          </a:p>
          <a:p>
            <a:r>
              <a:rPr lang="it-IT" b="0" i="0" u="none" strike="noStrike" dirty="0">
                <a:solidFill>
                  <a:srgbClr val="444444"/>
                </a:solidFill>
                <a:effectLst/>
                <a:latin typeface="Verdana" panose="020B0604030504040204" pitchFamily="34" charset="0"/>
              </a:rPr>
              <a:t>«Altri mutamenti si presentavano anche nella disposizione planimetrica delle aree circostanti, </a:t>
            </a:r>
          </a:p>
          <a:p>
            <a:r>
              <a:rPr lang="it-IT" b="0" i="0" u="none" strike="noStrike" dirty="0">
                <a:solidFill>
                  <a:srgbClr val="444444"/>
                </a:solidFill>
                <a:effectLst/>
                <a:latin typeface="Verdana" panose="020B0604030504040204" pitchFamily="34" charset="0"/>
              </a:rPr>
              <a:t>per cui </a:t>
            </a:r>
            <a:r>
              <a:rPr lang="it-IT" b="0" i="0" u="none" strike="noStrike" dirty="0">
                <a:solidFill>
                  <a:srgbClr val="FF0000"/>
                </a:solidFill>
                <a:effectLst/>
                <a:latin typeface="Verdana" panose="020B0604030504040204" pitchFamily="34" charset="0"/>
              </a:rPr>
              <a:t>non </a:t>
            </a:r>
            <a:r>
              <a:rPr lang="it-IT" b="0" i="0" u="none" strike="noStrike" dirty="0" err="1">
                <a:solidFill>
                  <a:srgbClr val="FF0000"/>
                </a:solidFill>
                <a:effectLst/>
                <a:latin typeface="Verdana" panose="020B0604030504040204" pitchFamily="34" charset="0"/>
              </a:rPr>
              <a:t>potevasi</a:t>
            </a:r>
            <a:r>
              <a:rPr lang="it-IT" b="0" i="0" u="none" strike="noStrike" dirty="0">
                <a:solidFill>
                  <a:srgbClr val="FF0000"/>
                </a:solidFill>
                <a:effectLst/>
                <a:latin typeface="Verdana" panose="020B0604030504040204" pitchFamily="34" charset="0"/>
              </a:rPr>
              <a:t> più considerare come fronte principale la zona ad Ovest </a:t>
            </a:r>
            <a:r>
              <a:rPr lang="it-IT" b="0" i="0" u="none" strike="noStrike" dirty="0">
                <a:solidFill>
                  <a:srgbClr val="444444"/>
                </a:solidFill>
                <a:effectLst/>
                <a:latin typeface="Verdana" panose="020B0604030504040204" pitchFamily="34" charset="0"/>
              </a:rPr>
              <a:t>della Chiesa, </a:t>
            </a:r>
          </a:p>
          <a:p>
            <a:r>
              <a:rPr lang="it-IT" b="0" i="0" u="none" strike="noStrike" dirty="0">
                <a:solidFill>
                  <a:srgbClr val="444444"/>
                </a:solidFill>
                <a:effectLst/>
                <a:latin typeface="Verdana" panose="020B0604030504040204" pitchFamily="34" charset="0"/>
              </a:rPr>
              <a:t>perché venivano ad assumere </a:t>
            </a:r>
            <a:r>
              <a:rPr lang="it-IT" b="0" i="0" u="none" strike="noStrike" dirty="0">
                <a:solidFill>
                  <a:srgbClr val="FF0000"/>
                </a:solidFill>
                <a:effectLst/>
                <a:latin typeface="Verdana" panose="020B0604030504040204" pitchFamily="34" charset="0"/>
              </a:rPr>
              <a:t>uguale importanza tutti i lati</a:t>
            </a:r>
            <a:r>
              <a:rPr lang="it-IT" b="0" i="0" u="none" strike="noStrike" dirty="0">
                <a:solidFill>
                  <a:srgbClr val="444444"/>
                </a:solidFill>
                <a:effectLst/>
                <a:latin typeface="Verdana" panose="020B0604030504040204" pitchFamily="34" charset="0"/>
              </a:rPr>
              <a:t>» </a:t>
            </a:r>
            <a:endParaRPr lang="it-IT" dirty="0"/>
          </a:p>
        </p:txBody>
      </p:sp>
      <p:pic>
        <p:nvPicPr>
          <p:cNvPr id="4" name="Immagine 3">
            <a:extLst>
              <a:ext uri="{FF2B5EF4-FFF2-40B4-BE49-F238E27FC236}">
                <a16:creationId xmlns:a16="http://schemas.microsoft.com/office/drawing/2014/main" id="{549AF03B-DB51-9348-8D60-684A54C072E9}"/>
              </a:ext>
            </a:extLst>
          </p:cNvPr>
          <p:cNvPicPr>
            <a:picLocks noChangeAspect="1"/>
          </p:cNvPicPr>
          <p:nvPr/>
        </p:nvPicPr>
        <p:blipFill>
          <a:blip r:embed="rId2"/>
          <a:stretch>
            <a:fillRect/>
          </a:stretch>
        </p:blipFill>
        <p:spPr>
          <a:xfrm>
            <a:off x="559559" y="0"/>
            <a:ext cx="6655300" cy="3794078"/>
          </a:xfrm>
          <a:prstGeom prst="rect">
            <a:avLst/>
          </a:prstGeom>
        </p:spPr>
      </p:pic>
      <p:pic>
        <p:nvPicPr>
          <p:cNvPr id="6" name="Immagine 5">
            <a:extLst>
              <a:ext uri="{FF2B5EF4-FFF2-40B4-BE49-F238E27FC236}">
                <a16:creationId xmlns:a16="http://schemas.microsoft.com/office/drawing/2014/main" id="{A4CA9CC9-2DE8-E346-8846-3B1421ECF48E}"/>
              </a:ext>
            </a:extLst>
          </p:cNvPr>
          <p:cNvPicPr>
            <a:picLocks noChangeAspect="1"/>
          </p:cNvPicPr>
          <p:nvPr/>
        </p:nvPicPr>
        <p:blipFill>
          <a:blip r:embed="rId3"/>
          <a:stretch>
            <a:fillRect/>
          </a:stretch>
        </p:blipFill>
        <p:spPr>
          <a:xfrm>
            <a:off x="7465325" y="627798"/>
            <a:ext cx="4226256" cy="2003069"/>
          </a:xfrm>
          <a:prstGeom prst="rect">
            <a:avLst/>
          </a:prstGeom>
        </p:spPr>
      </p:pic>
    </p:spTree>
    <p:extLst>
      <p:ext uri="{BB962C8B-B14F-4D97-AF65-F5344CB8AC3E}">
        <p14:creationId xmlns:p14="http://schemas.microsoft.com/office/powerpoint/2010/main" val="7166348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82108536-0500-B1C3-525D-C1DB5794ED67}"/>
              </a:ext>
            </a:extLst>
          </p:cNvPr>
          <p:cNvPicPr>
            <a:picLocks noChangeAspect="1"/>
          </p:cNvPicPr>
          <p:nvPr/>
        </p:nvPicPr>
        <p:blipFill>
          <a:blip r:embed="rId2"/>
          <a:stretch>
            <a:fillRect/>
          </a:stretch>
        </p:blipFill>
        <p:spPr>
          <a:xfrm>
            <a:off x="1944484" y="0"/>
            <a:ext cx="7772400" cy="6419717"/>
          </a:xfrm>
          <a:prstGeom prst="rect">
            <a:avLst/>
          </a:prstGeom>
        </p:spPr>
      </p:pic>
    </p:spTree>
    <p:extLst>
      <p:ext uri="{BB962C8B-B14F-4D97-AF65-F5344CB8AC3E}">
        <p14:creationId xmlns:p14="http://schemas.microsoft.com/office/powerpoint/2010/main" val="3547544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84DB9CB1-9CEA-D14C-BE85-FBA8EF7B543A}"/>
              </a:ext>
            </a:extLst>
          </p:cNvPr>
          <p:cNvPicPr>
            <a:picLocks noChangeAspect="1"/>
          </p:cNvPicPr>
          <p:nvPr/>
        </p:nvPicPr>
        <p:blipFill>
          <a:blip r:embed="rId2"/>
          <a:stretch>
            <a:fillRect/>
          </a:stretch>
        </p:blipFill>
        <p:spPr>
          <a:xfrm>
            <a:off x="655092" y="480864"/>
            <a:ext cx="7096836" cy="3261957"/>
          </a:xfrm>
          <a:prstGeom prst="rect">
            <a:avLst/>
          </a:prstGeom>
        </p:spPr>
      </p:pic>
      <p:pic>
        <p:nvPicPr>
          <p:cNvPr id="7" name="Immagine 6">
            <a:extLst>
              <a:ext uri="{FF2B5EF4-FFF2-40B4-BE49-F238E27FC236}">
                <a16:creationId xmlns:a16="http://schemas.microsoft.com/office/drawing/2014/main" id="{DD50BC7C-A8EF-914F-B666-F9EB34B531A7}"/>
              </a:ext>
            </a:extLst>
          </p:cNvPr>
          <p:cNvPicPr>
            <a:picLocks noChangeAspect="1"/>
          </p:cNvPicPr>
          <p:nvPr/>
        </p:nvPicPr>
        <p:blipFill>
          <a:blip r:embed="rId3"/>
          <a:stretch>
            <a:fillRect/>
          </a:stretch>
        </p:blipFill>
        <p:spPr>
          <a:xfrm>
            <a:off x="6096000" y="2951328"/>
            <a:ext cx="5961668" cy="3656179"/>
          </a:xfrm>
          <a:prstGeom prst="rect">
            <a:avLst/>
          </a:prstGeom>
        </p:spPr>
      </p:pic>
    </p:spTree>
    <p:extLst>
      <p:ext uri="{BB962C8B-B14F-4D97-AF65-F5344CB8AC3E}">
        <p14:creationId xmlns:p14="http://schemas.microsoft.com/office/powerpoint/2010/main" val="841622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4CDAFCC6-6416-6AC1-1C8F-331349558C70}"/>
              </a:ext>
            </a:extLst>
          </p:cNvPr>
          <p:cNvPicPr>
            <a:picLocks noChangeAspect="1"/>
          </p:cNvPicPr>
          <p:nvPr/>
        </p:nvPicPr>
        <p:blipFill>
          <a:blip r:embed="rId2"/>
          <a:stretch>
            <a:fillRect/>
          </a:stretch>
        </p:blipFill>
        <p:spPr>
          <a:xfrm>
            <a:off x="1997075" y="1317871"/>
            <a:ext cx="8646622" cy="4697167"/>
          </a:xfrm>
          <a:prstGeom prst="rect">
            <a:avLst/>
          </a:prstGeom>
        </p:spPr>
      </p:pic>
    </p:spTree>
    <p:extLst>
      <p:ext uri="{BB962C8B-B14F-4D97-AF65-F5344CB8AC3E}">
        <p14:creationId xmlns:p14="http://schemas.microsoft.com/office/powerpoint/2010/main" val="12828511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10D3594F-DB32-3F46-AB58-97E3493C2916}"/>
              </a:ext>
            </a:extLst>
          </p:cNvPr>
          <p:cNvSpPr txBox="1"/>
          <p:nvPr/>
        </p:nvSpPr>
        <p:spPr>
          <a:xfrm>
            <a:off x="777922" y="532263"/>
            <a:ext cx="10189008" cy="369332"/>
          </a:xfrm>
          <a:prstGeom prst="rect">
            <a:avLst/>
          </a:prstGeom>
          <a:noFill/>
        </p:spPr>
        <p:txBody>
          <a:bodyPr wrap="none" rtlCol="0">
            <a:spAutoFit/>
          </a:bodyPr>
          <a:lstStyle/>
          <a:p>
            <a:r>
              <a:rPr lang="it-IT" sz="1800" dirty="0">
                <a:effectLst/>
                <a:latin typeface="Arial" panose="020B0604020202020204" pitchFamily="34" charset="0"/>
                <a:ea typeface="Calibri" panose="020F0502020204030204" pitchFamily="34" charset="0"/>
              </a:rPr>
              <a:t>Il 18 febbraio 1965 il vescovo Clemente </a:t>
            </a:r>
            <a:r>
              <a:rPr lang="it-IT" sz="1800" dirty="0" err="1">
                <a:effectLst/>
                <a:latin typeface="Arial" panose="020B0604020202020204" pitchFamily="34" charset="0"/>
                <a:ea typeface="Calibri" panose="020F0502020204030204" pitchFamily="34" charset="0"/>
              </a:rPr>
              <a:t>Gaddi</a:t>
            </a:r>
            <a:r>
              <a:rPr lang="it-IT" sz="1800" dirty="0">
                <a:effectLst/>
                <a:latin typeface="Arial" panose="020B0604020202020204" pitchFamily="34" charset="0"/>
                <a:ea typeface="Calibri" panose="020F0502020204030204" pitchFamily="34" charset="0"/>
              </a:rPr>
              <a:t> decreta la costituzione della parrocchia di S. Paolo</a:t>
            </a:r>
            <a:r>
              <a:rPr lang="it-IT" dirty="0">
                <a:effectLst/>
              </a:rPr>
              <a:t> </a:t>
            </a:r>
            <a:endParaRPr lang="it-IT" dirty="0"/>
          </a:p>
        </p:txBody>
      </p:sp>
      <p:pic>
        <p:nvPicPr>
          <p:cNvPr id="5" name="Immagine 4">
            <a:extLst>
              <a:ext uri="{FF2B5EF4-FFF2-40B4-BE49-F238E27FC236}">
                <a16:creationId xmlns:a16="http://schemas.microsoft.com/office/drawing/2014/main" id="{8E9434C6-0958-AE4E-8A01-AA9ED5031C27}"/>
              </a:ext>
            </a:extLst>
          </p:cNvPr>
          <p:cNvPicPr>
            <a:picLocks noChangeAspect="1"/>
          </p:cNvPicPr>
          <p:nvPr/>
        </p:nvPicPr>
        <p:blipFill>
          <a:blip r:embed="rId2"/>
          <a:stretch>
            <a:fillRect/>
          </a:stretch>
        </p:blipFill>
        <p:spPr>
          <a:xfrm>
            <a:off x="955070" y="0"/>
            <a:ext cx="10281859" cy="6858000"/>
          </a:xfrm>
          <a:prstGeom prst="rect">
            <a:avLst/>
          </a:prstGeom>
        </p:spPr>
      </p:pic>
    </p:spTree>
    <p:extLst>
      <p:ext uri="{BB962C8B-B14F-4D97-AF65-F5344CB8AC3E}">
        <p14:creationId xmlns:p14="http://schemas.microsoft.com/office/powerpoint/2010/main" val="33366638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47ED4B6-D4F5-B945-8F5E-A2FECBF83E2C}"/>
              </a:ext>
            </a:extLst>
          </p:cNvPr>
          <p:cNvPicPr>
            <a:picLocks noChangeAspect="1"/>
          </p:cNvPicPr>
          <p:nvPr/>
        </p:nvPicPr>
        <p:blipFill>
          <a:blip r:embed="rId2"/>
          <a:stretch>
            <a:fillRect/>
          </a:stretch>
        </p:blipFill>
        <p:spPr>
          <a:xfrm>
            <a:off x="955070" y="0"/>
            <a:ext cx="10281859" cy="6858000"/>
          </a:xfrm>
          <a:prstGeom prst="rect">
            <a:avLst/>
          </a:prstGeom>
        </p:spPr>
      </p:pic>
    </p:spTree>
    <p:extLst>
      <p:ext uri="{BB962C8B-B14F-4D97-AF65-F5344CB8AC3E}">
        <p14:creationId xmlns:p14="http://schemas.microsoft.com/office/powerpoint/2010/main" val="2380663649"/>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5236</TotalTime>
  <Words>5471</Words>
  <Application>Microsoft Macintosh PowerPoint</Application>
  <PresentationFormat>Widescreen</PresentationFormat>
  <Paragraphs>634</Paragraphs>
  <Slides>86</Slides>
  <Notes>0</Notes>
  <HiddenSlides>0</HiddenSlides>
  <MMClips>1</MMClips>
  <ScaleCrop>false</ScaleCrop>
  <HeadingPairs>
    <vt:vector size="6" baseType="variant">
      <vt:variant>
        <vt:lpstr>Caratteri utilizzati</vt:lpstr>
      </vt:variant>
      <vt:variant>
        <vt:i4>10</vt:i4>
      </vt:variant>
      <vt:variant>
        <vt:lpstr>Tema</vt:lpstr>
      </vt:variant>
      <vt:variant>
        <vt:i4>1</vt:i4>
      </vt:variant>
      <vt:variant>
        <vt:lpstr>Titoli diapositive</vt:lpstr>
      </vt:variant>
      <vt:variant>
        <vt:i4>86</vt:i4>
      </vt:variant>
    </vt:vector>
  </HeadingPairs>
  <TitlesOfParts>
    <vt:vector size="97" baseType="lpstr">
      <vt:lpstr>Arial</vt:lpstr>
      <vt:lpstr>Calibri</vt:lpstr>
      <vt:lpstr>Calibri Light</vt:lpstr>
      <vt:lpstr>Cambria</vt:lpstr>
      <vt:lpstr>Courier New</vt:lpstr>
      <vt:lpstr>Georgia</vt:lpstr>
      <vt:lpstr>Roboto</vt:lpstr>
      <vt:lpstr>Times New Roman</vt:lpstr>
      <vt:lpstr>Verdana</vt:lpstr>
      <vt:lpstr>Wingdings</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 </vt:lpstr>
      <vt:lpstr>Presentazione standard di PowerPoint</vt:lpstr>
      <vt:lpstr>Presentazione standard di PowerPoint</vt:lpstr>
      <vt:lpstr>Presentazione standard di PowerPoint</vt:lpstr>
      <vt:lpstr>Presentazione standard di PowerPoint</vt:lpstr>
      <vt:lpstr>Presentazione standard di PowerPoint</vt:lpstr>
      <vt:lpstr>  </vt:lpstr>
      <vt:lpstr>Presentazione standard di PowerPoint</vt:lpstr>
      <vt:lpstr>Presentazione standard di PowerPoint</vt:lpstr>
      <vt:lpstr>Presentazione standard di PowerPoint</vt:lpstr>
      <vt:lpstr>Presentazione standard di PowerPoint</vt:lpstr>
      <vt:lpstr>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Microsoft Office User</dc:creator>
  <cp:lastModifiedBy>Microsoft Office User</cp:lastModifiedBy>
  <cp:revision>115</cp:revision>
  <dcterms:created xsi:type="dcterms:W3CDTF">2022-03-29T15:50:45Z</dcterms:created>
  <dcterms:modified xsi:type="dcterms:W3CDTF">2026-09-25T13:36:22Z</dcterms:modified>
</cp:coreProperties>
</file>